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6" r:id="rId3"/>
    <p:sldId id="272" r:id="rId4"/>
    <p:sldId id="273" r:id="rId5"/>
    <p:sldId id="274" r:id="rId6"/>
    <p:sldId id="279" r:id="rId7"/>
    <p:sldId id="281" r:id="rId8"/>
    <p:sldId id="28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4566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487622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07736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23410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5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1" y="290530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197269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04785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06299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29314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600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46450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94436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4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52409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839989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9087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7272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1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9"/>
            <a:ext cx="779971" cy="365125"/>
          </a:xfrm>
        </p:spPr>
        <p:txBody>
          <a:bodyPr/>
          <a:lstStyle/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273575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308C-CED1-4549-9845-0C05DF8B60EF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E4F0A0-FA12-4DDD-9F72-1CFAD4D30C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9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87588" y="9632"/>
            <a:ext cx="78843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/>
          <a:lstStyle/>
          <a:p>
            <a:pPr marL="342900" indent="-342900" algn="ctr" defTabSz="457200">
              <a:spcBef>
                <a:spcPct val="20000"/>
              </a:spcBef>
              <a:buClr>
                <a:srgbClr val="E3EACF"/>
              </a:buClr>
              <a:buSzPct val="75000"/>
            </a:pPr>
            <a:r>
              <a:rPr lang="ru-RU" sz="24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Узаконение самовольно занятых земель («земельная амнистия»)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268144" y="740752"/>
            <a:ext cx="8136904" cy="1032064"/>
          </a:xfrm>
          <a:prstGeom prst="horizontalScroll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Прямоугольник 5"/>
          <p:cNvSpPr/>
          <p:nvPr/>
        </p:nvSpPr>
        <p:spPr>
          <a:xfrm>
            <a:off x="2594484" y="932845"/>
            <a:ext cx="7470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Право принятия решений в отношении самовольно занятых земель передается местным органам власти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307327" y="1748864"/>
            <a:ext cx="8095497" cy="4992504"/>
            <a:chOff x="3468363" y="666559"/>
            <a:chExt cx="4238966" cy="11518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468363" y="666559"/>
              <a:ext cx="4238966" cy="11518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3606115" y="666559"/>
              <a:ext cx="4100012" cy="1135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При выявлении подтвержденных до 1 сентября 2022 г. включительно случаев:</a:t>
              </a:r>
            </a:p>
            <a:p>
              <a:pPr marL="28575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000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самовольного занятия земельного участка</a:t>
              </a: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 </a:t>
              </a: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(возведение капитального строения (здания, сооружения) </a:t>
              </a:r>
              <a:r>
                <a:rPr lang="ru-RU" b="1" i="1" dirty="0">
                  <a:ln w="12700">
                    <a:solidFill>
                      <a:srgbClr val="A53010"/>
                    </a:solidFill>
                    <a:prstDash val="solid"/>
                  </a:ln>
                  <a:pattFill prst="pct50">
                    <a:fgClr>
                      <a:srgbClr val="A53010"/>
                    </a:fgClr>
                    <a:bgClr>
                      <a:srgbClr val="A53010">
                        <a:lumMod val="20000"/>
                        <a:lumOff val="80000"/>
                      </a:srgbClr>
                    </a:bgClr>
                  </a:pattFill>
                  <a:effectLst>
                    <a:outerShdw dist="38100" dir="2640000" algn="bl" rotWithShape="0">
                      <a:srgbClr val="A53010"/>
                    </a:outerShdw>
                  </a:effectLst>
                  <a:latin typeface="Arial" charset="0"/>
                </a:rPr>
                <a:t>полностью на земельном участке иного землепользователя или землях населенных пунктов)</a:t>
              </a: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;</a:t>
              </a:r>
            </a:p>
            <a:p>
              <a:pPr marL="28575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000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самовольного занятия части земельного участка</a:t>
              </a: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 (возведение, реконструкция капитального строения (здания, сооружения), ограждения, являющегося его принадлежностью или составной частью, благоустройство прилегающей территории капитального строения (здания, сооружения), </a:t>
              </a:r>
              <a:r>
                <a:rPr lang="ru-RU" b="1" i="1" dirty="0">
                  <a:ln w="12700">
                    <a:solidFill>
                      <a:srgbClr val="A53010"/>
                    </a:solidFill>
                    <a:prstDash val="solid"/>
                  </a:ln>
                  <a:pattFill prst="pct50">
                    <a:fgClr>
                      <a:srgbClr val="A53010"/>
                    </a:fgClr>
                    <a:bgClr>
                      <a:srgbClr val="A53010">
                        <a:lumMod val="20000"/>
                        <a:lumOff val="80000"/>
                      </a:srgbClr>
                    </a:bgClr>
                  </a:pattFill>
                  <a:effectLst>
                    <a:outerShdw dist="38100" dir="2640000" algn="bl" rotWithShape="0">
                      <a:srgbClr val="A53010"/>
                    </a:outerShdw>
                  </a:effectLst>
                  <a:latin typeface="Arial" charset="0"/>
                </a:rPr>
                <a:t>выразившиеся в нарушении границы предоставленного земельного участка)</a:t>
              </a: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;</a:t>
              </a:r>
              <a:r>
                <a:rPr lang="ru-RU" b="1" i="1" dirty="0">
                  <a:ln w="12700">
                    <a:solidFill>
                      <a:srgbClr val="A53010"/>
                    </a:solidFill>
                    <a:prstDash val="solid"/>
                  </a:ln>
                  <a:pattFill prst="pct50">
                    <a:fgClr>
                      <a:srgbClr val="A53010"/>
                    </a:fgClr>
                    <a:bgClr>
                      <a:srgbClr val="A53010">
                        <a:lumMod val="20000"/>
                        <a:lumOff val="80000"/>
                      </a:srgbClr>
                    </a:bgClr>
                  </a:pattFill>
                  <a:effectLst>
                    <a:outerShdw dist="38100" dir="2640000" algn="bl" rotWithShape="0">
                      <a:srgbClr val="A53010"/>
                    </a:outerShdw>
                  </a:effectLst>
                  <a:latin typeface="Arial" charset="0"/>
                </a:rPr>
                <a:t> </a:t>
              </a:r>
              <a:endParaRPr lang="ru-RU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endParaRPr>
            </a:p>
            <a:p>
              <a:pPr marL="28575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000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несоблюдения целевого назначения предоставленного земельного участка</a:t>
              </a: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 (возведение, реконструкция капитального строения (здания, сооружения), </a:t>
              </a:r>
              <a:r>
                <a:rPr lang="ru-RU" b="1" i="1" dirty="0">
                  <a:ln w="12700">
                    <a:solidFill>
                      <a:srgbClr val="A53010"/>
                    </a:solidFill>
                    <a:prstDash val="solid"/>
                  </a:ln>
                  <a:pattFill prst="pct50">
                    <a:fgClr>
                      <a:srgbClr val="A53010"/>
                    </a:fgClr>
                    <a:bgClr>
                      <a:srgbClr val="A53010">
                        <a:lumMod val="20000"/>
                        <a:lumOff val="80000"/>
                      </a:srgbClr>
                    </a:bgClr>
                  </a:pattFill>
                  <a:effectLst>
                    <a:outerShdw dist="38100" dir="2640000" algn="bl" rotWithShape="0">
                      <a:srgbClr val="A53010"/>
                    </a:outerShdw>
                  </a:effectLst>
                  <a:latin typeface="Arial" charset="0"/>
                </a:rPr>
                <a:t>не соответствующего целевому назначению предоставленного земельного участка)</a:t>
              </a: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907750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87588" y="9632"/>
            <a:ext cx="788436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/>
          <a:lstStyle/>
          <a:p>
            <a:pPr marL="342900" indent="-342900" algn="ctr" defTabSz="457200">
              <a:spcBef>
                <a:spcPct val="20000"/>
              </a:spcBef>
              <a:buClr>
                <a:srgbClr val="E3EACF"/>
              </a:buClr>
              <a:buSzPct val="75000"/>
            </a:pPr>
            <a:r>
              <a:rPr lang="ru-RU" sz="24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Узаконение самовольно занятых земель («земельная амнистия»)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268144" y="740752"/>
            <a:ext cx="8136904" cy="1032064"/>
          </a:xfrm>
          <a:prstGeom prst="horizontalScroll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Прямоугольник 5"/>
          <p:cNvSpPr/>
          <p:nvPr/>
        </p:nvSpPr>
        <p:spPr>
          <a:xfrm>
            <a:off x="2594484" y="932845"/>
            <a:ext cx="7470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Право принятия решений в отношении самовольно занятых земель передается местным органам власти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307327" y="1826254"/>
            <a:ext cx="8095497" cy="4915114"/>
            <a:chOff x="3468363" y="666559"/>
            <a:chExt cx="4238966" cy="115184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468363" y="666559"/>
              <a:ext cx="4238966" cy="11518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3606115" y="666559"/>
              <a:ext cx="4100012" cy="11134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28575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000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предоставления земельного участка с нарушением установленного порядка</a:t>
              </a: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 (предоставление земельного участка для строительства и обслуживания капитального строения (здания, сооружения) </a:t>
              </a:r>
            </a:p>
            <a:p>
              <a:pPr marL="72000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q"/>
              </a:pP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государственным органом, не имеющим полномочий на принятие соответствующего решения, </a:t>
              </a:r>
            </a:p>
            <a:p>
              <a:pPr marL="72000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q"/>
              </a:pP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и (или) без проведения аукциона, когда предоставление земельного участка возможно только по результатам аукциона, </a:t>
              </a:r>
            </a:p>
            <a:p>
              <a:pPr marL="72000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q"/>
              </a:pP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и (или) с нарушением установленной очередности предоставления земельных участков, </a:t>
              </a:r>
            </a:p>
            <a:p>
              <a:pPr marL="72000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q"/>
              </a:pPr>
              <a:r>
                <a:rPr lang="ru-RU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и (или) без предварительного согласования места размещения земельного участка, если в соответствии с законодательными актами требуется такое согласование)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2696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2135560" y="0"/>
            <a:ext cx="8280920" cy="1163226"/>
          </a:xfrm>
          <a:prstGeom prst="horizontalScroll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Прямоугольник 5"/>
          <p:cNvSpPr/>
          <p:nvPr/>
        </p:nvSpPr>
        <p:spPr>
          <a:xfrm>
            <a:off x="2351585" y="227670"/>
            <a:ext cx="76954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Решения могут быть приняты исполкомами </a:t>
            </a:r>
            <a:br>
              <a:rPr lang="ru-RU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</a:br>
            <a:r>
              <a:rPr lang="ru-RU" sz="2000" b="1" i="1" u="sng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при соблюдении в совокупности следующих условий: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135560" y="1196752"/>
            <a:ext cx="8280920" cy="5544616"/>
            <a:chOff x="3510390" y="648704"/>
            <a:chExt cx="4212468" cy="115184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510390" y="648704"/>
              <a:ext cx="4212468" cy="11518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3566617" y="668983"/>
              <a:ext cx="4100012" cy="1111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сохранение возведенного, реконструированного капитального строения (здания, сооружения) и изменение целевого назначения существующего земельного участка </a:t>
              </a: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не повлечет существенных нарушений градостроительных и строительных норм и правил;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имеется </a:t>
              </a: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согласие смежных землепользователей </a:t>
              </a: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(землепользователей занятого земельного участка (части земельного участка) – при его самовольном занятии) на сохранение возведенного, реконструированного капитального строения (здания, сооружения) и изменение границ земельных участков;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отсутствие на рассмотрении в суде спора</a:t>
              </a: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 в отношении объекта самовольного строительства и (или) земельного участка, а равно отсутствие неисполненного судебного постановления (исполнительного документа), обязывающего совершить определенные действия в отношении объекта самовольного строительства и (или) земельного участка;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подтвержден факт возведения, реконструкции капитального строения (здания, сооружения) до вступления в силу статьи 3 Закона, за исключением случаев, решения по которым приняты Президентом Республики Беларусь;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457450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2135560" y="0"/>
            <a:ext cx="8280920" cy="1163226"/>
          </a:xfrm>
          <a:prstGeom prst="horizontalScroll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Прямоугольник 5"/>
          <p:cNvSpPr/>
          <p:nvPr/>
        </p:nvSpPr>
        <p:spPr>
          <a:xfrm>
            <a:off x="2351585" y="227670"/>
            <a:ext cx="76954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Решения могут быть приняты исполкомами </a:t>
            </a:r>
            <a:br>
              <a:rPr lang="ru-RU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</a:br>
            <a:r>
              <a:rPr lang="ru-RU" sz="2000" b="1" i="1" u="sng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при соблюдении в совокупности следующих условий: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135560" y="1196752"/>
            <a:ext cx="8280920" cy="5544616"/>
            <a:chOff x="3510390" y="648704"/>
            <a:chExt cx="4212468" cy="115184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510390" y="648704"/>
              <a:ext cx="4212468" cy="11518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3566617" y="668983"/>
              <a:ext cx="4100012" cy="1111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заявление о принятии соответствующего решения подано заинтересованным лицом до истечения 3 лет</a:t>
              </a: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 со дня вступления в силу статьи 3 Закона, за исключением случаев, решения по которым приняты Президентом Республики Беларусь;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возведение, реконструкция капитального строения (здания, сооружения) связаны с самовольным занятием земельного участка (части земельного участка) либо несоблюдением целевого назначения </a:t>
              </a: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земельного участка, предоставленного до вступления в силу статьи 3 Закона;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произведено </a:t>
              </a: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возмещение потерь </a:t>
              </a: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сельскохозяйственного и (или) лесохозяйственного производства (при их наличии) в полном объеме;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в местный бюджет внесена плата за право легализации </a:t>
              </a: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в размере кадастровой стоимости земельного участка либо его части;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внесены плата за предоставляемые</a:t>
              </a: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 в частную собственность земельный участок либо дополнительный </a:t>
              </a:r>
              <a:r>
                <a:rPr lang="ru-RU" b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земельный участок или плата за право аренды</a:t>
              </a:r>
              <a:r>
                <a:rPr lang="ru-RU" b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 земельного участка либо дополнительного земельного участка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167285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087888" y="188640"/>
            <a:ext cx="5400600" cy="1728192"/>
            <a:chOff x="3510390" y="648704"/>
            <a:chExt cx="4212468" cy="115184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510390" y="648704"/>
              <a:ext cx="4212468" cy="115184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Скругленный прямоугольник 4"/>
            <p:cNvSpPr txBox="1"/>
            <p:nvPr/>
          </p:nvSpPr>
          <p:spPr>
            <a:xfrm>
              <a:off x="3566618" y="704932"/>
              <a:ext cx="4100012" cy="1039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сведениями, внесенными до 1 сентября 2022 г. в земельно-кадастровую или иную документацию, реестр характеристик недвижимого имущества,</a:t>
              </a:r>
            </a:p>
          </p:txBody>
        </p:sp>
      </p:grpSp>
      <p:sp>
        <p:nvSpPr>
          <p:cNvPr id="7" name="Вертикальный свиток 6"/>
          <p:cNvSpPr/>
          <p:nvPr/>
        </p:nvSpPr>
        <p:spPr>
          <a:xfrm>
            <a:off x="1524000" y="283548"/>
            <a:ext cx="3563888" cy="6264696"/>
          </a:xfrm>
          <a:prstGeom prst="verticalScroll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Прямоугольник 1"/>
          <p:cNvSpPr/>
          <p:nvPr/>
        </p:nvSpPr>
        <p:spPr>
          <a:xfrm>
            <a:off x="1901788" y="2861898"/>
            <a:ext cx="28083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2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Факт возведения строения может подтверждаться: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5087888" y="2025678"/>
            <a:ext cx="5400600" cy="1691354"/>
            <a:chOff x="3510390" y="648704"/>
            <a:chExt cx="4212468" cy="115184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510390" y="648704"/>
              <a:ext cx="4212468" cy="115184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 txBox="1"/>
            <p:nvPr/>
          </p:nvSpPr>
          <p:spPr>
            <a:xfrm>
              <a:off x="3566618" y="704932"/>
              <a:ext cx="4100012" cy="1039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либо принятым до 1 сентября 2022 г решением в отношении самовольной постройки, или о предоставлении земельного участка, или о разрешении строительства объекта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087888" y="3825878"/>
            <a:ext cx="5400600" cy="2627458"/>
            <a:chOff x="3510390" y="648704"/>
            <a:chExt cx="4212468" cy="1151846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510390" y="648704"/>
              <a:ext cx="4212468" cy="115184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3566618" y="704932"/>
              <a:ext cx="4100012" cy="1039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либо протоколом об административном правонарушении или постановлением о наложении административного взыскания, иными материалами, относящимися к административному правонарушению, оформленными до официального опубликования Закона)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813989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483424" y="188640"/>
            <a:ext cx="5005064" cy="1728192"/>
            <a:chOff x="3510390" y="648704"/>
            <a:chExt cx="4212468" cy="115184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510390" y="648704"/>
              <a:ext cx="4212468" cy="115184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Скругленный прямоугольник 4"/>
            <p:cNvSpPr txBox="1"/>
            <p:nvPr/>
          </p:nvSpPr>
          <p:spPr>
            <a:xfrm>
              <a:off x="3566618" y="704932"/>
              <a:ext cx="4100012" cy="1039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подтвержденные до 1 сентября  2022 г., при обращении лица за узаконением по прошествии трех лет (после 1 сентября 2025 г.)</a:t>
              </a:r>
            </a:p>
          </p:txBody>
        </p:sp>
      </p:grpSp>
      <p:sp>
        <p:nvSpPr>
          <p:cNvPr id="7" name="Вертикальный свиток 6"/>
          <p:cNvSpPr/>
          <p:nvPr/>
        </p:nvSpPr>
        <p:spPr>
          <a:xfrm>
            <a:off x="1524000" y="283548"/>
            <a:ext cx="3923928" cy="6264696"/>
          </a:xfrm>
          <a:prstGeom prst="verticalScroll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Прямоугольник 1"/>
          <p:cNvSpPr/>
          <p:nvPr/>
        </p:nvSpPr>
        <p:spPr>
          <a:xfrm>
            <a:off x="2063552" y="1676959"/>
            <a:ext cx="28803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2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В соответствии с положениями Гражданского кодекса Республики Беларусь (статья 223) будут рассматриваться случаи: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5447928" y="2025678"/>
            <a:ext cx="5040560" cy="1187298"/>
            <a:chOff x="3510390" y="648704"/>
            <a:chExt cx="4212468" cy="115184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510390" y="648704"/>
              <a:ext cx="4212468" cy="115184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 txBox="1"/>
            <p:nvPr/>
          </p:nvSpPr>
          <p:spPr>
            <a:xfrm>
              <a:off x="3566618" y="704932"/>
              <a:ext cx="4100012" cy="1039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подтверждаемые после указанной даты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447928" y="3321822"/>
            <a:ext cx="5040560" cy="3131514"/>
            <a:chOff x="3510390" y="648704"/>
            <a:chExt cx="4212468" cy="1151846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510390" y="648704"/>
              <a:ext cx="4212468" cy="115184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3566618" y="704932"/>
              <a:ext cx="4100012" cy="1039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связанные с самовольным занятием земельного участка (части земельного участка), несоблюдением целевого назначения земельного участка, предоставлением земельного участка с нарушением установленного порядка, если такое предоставление осуществлено после  1 сентября  2022 г.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64192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2135560" y="-98876"/>
            <a:ext cx="8280920" cy="1655668"/>
          </a:xfrm>
          <a:prstGeom prst="horizontalScroll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Прямоугольник 5"/>
          <p:cNvSpPr/>
          <p:nvPr/>
        </p:nvSpPr>
        <p:spPr>
          <a:xfrm>
            <a:off x="2351585" y="128795"/>
            <a:ext cx="76954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В заявлении заинтересованного лица о принятии соответствующего решения, направляемого в адрес исполнительного комитета </a:t>
            </a:r>
            <a:r>
              <a:rPr lang="ru-RU" b="1" i="1" u="sng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должна содержаться информация о том, что: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135560" y="1412777"/>
            <a:ext cx="8280920" cy="5328591"/>
            <a:chOff x="3510390" y="648704"/>
            <a:chExt cx="4212468" cy="115184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510390" y="648704"/>
              <a:ext cx="4212468" cy="11518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3566617" y="668983"/>
              <a:ext cx="4100012" cy="1111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2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заявление подано заинтересованным лицом до истечения 3 лет со дня вступления в силу статьи 3 Закона;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2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имеется согласие смежных землепользователей, включая землепользователей занятого земельного участка на сохранение возведенного, реконструированного капитального строения (здания, сооружения) и изменение границ земельных участков;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2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отсутствуют споры в отношении объекта самовольного строительства и (или) земельного участка и неисполненные судебные постановления;</a:t>
              </a:r>
            </a:p>
            <a:p>
              <a:pPr marL="28575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2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предоставление земельного участка и возведение, реконструкция капитального строения (здания, сооружения) осуществлены до вступления в силу статьи 3 Закона;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572564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2135560" y="-98876"/>
            <a:ext cx="8280920" cy="1655668"/>
          </a:xfrm>
          <a:prstGeom prst="horizontalScroll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Прямоугольник 5"/>
          <p:cNvSpPr/>
          <p:nvPr/>
        </p:nvSpPr>
        <p:spPr>
          <a:xfrm>
            <a:off x="2351585" y="128795"/>
            <a:ext cx="76954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В заявлении заинтересованного лица о принятии соответствующего решения, направляемого в адрес исполнительного комитета </a:t>
            </a:r>
            <a:r>
              <a:rPr lang="ru-RU" b="1" i="1" u="sng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glow rad="63500">
                    <a:srgbClr val="92AA4C">
                      <a:satMod val="175000"/>
                      <a:alpha val="40000"/>
                    </a:srgbClr>
                  </a:glow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charset="0"/>
              </a:rPr>
              <a:t>должна содержаться информация о том, что: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135560" y="1412777"/>
            <a:ext cx="8280920" cy="5328591"/>
            <a:chOff x="3510390" y="648704"/>
            <a:chExt cx="4212468" cy="115184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510390" y="648704"/>
              <a:ext cx="4212468" cy="1151846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Скругленный прямоугольник 4"/>
            <p:cNvSpPr txBox="1"/>
            <p:nvPr/>
          </p:nvSpPr>
          <p:spPr>
            <a:xfrm>
              <a:off x="3566617" y="668983"/>
              <a:ext cx="4100012" cy="11112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285750" indent="-28575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v"/>
              </a:pPr>
              <a:r>
                <a:rPr lang="ru-RU" sz="2300" b="1" i="1" u="sng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лицо обязуется:</a:t>
              </a:r>
            </a:p>
            <a:p>
              <a:pPr marL="72000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q"/>
              </a:pPr>
              <a:r>
                <a:rPr lang="ru-RU" sz="22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внести в местный бюджет плату за право легализации в размере кадастровой стоимости земельного участка либо его части;</a:t>
              </a:r>
            </a:p>
            <a:p>
              <a:pPr marL="72000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q"/>
              </a:pPr>
              <a:r>
                <a:rPr lang="ru-RU" sz="22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внести плату за предоставляемые в частную собственность земельный участок либо дополнительный земельный участок или плата за право аренды земельного участка либо дополнительного земельного участка. </a:t>
              </a:r>
            </a:p>
            <a:p>
              <a:pPr marL="720000" indent="-28575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A53010"/>
                </a:buClr>
                <a:buFont typeface="Wingdings" panose="05000000000000000000" pitchFamily="2" charset="2"/>
                <a:buChar char="q"/>
              </a:pPr>
              <a:r>
                <a:rPr lang="ru-RU" sz="2200" b="1" i="1" dirty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63500">
                      <a:srgbClr val="92AA4C">
                        <a:satMod val="175000"/>
                        <a:alpha val="40000"/>
                      </a:srgbClr>
                    </a:glow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Arial" charset="0"/>
                </a:rPr>
                <a:t>возместить в полном объеме потери сельскохозяйственного и (или) лесохозяйственного производства (при их наличии);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093423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876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Кубовцев Владимир Николаевич</dc:creator>
  <cp:lastModifiedBy>Кубовцев Владимир Николаевич</cp:lastModifiedBy>
  <cp:revision>1</cp:revision>
  <dcterms:created xsi:type="dcterms:W3CDTF">2022-10-11T12:16:31Z</dcterms:created>
  <dcterms:modified xsi:type="dcterms:W3CDTF">2022-10-11T12:21:38Z</dcterms:modified>
</cp:coreProperties>
</file>