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2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8" r:id="rId2"/>
    <p:sldId id="257" r:id="rId3"/>
    <p:sldId id="265" r:id="rId4"/>
    <p:sldId id="266" r:id="rId5"/>
    <p:sldId id="259" r:id="rId6"/>
    <p:sldId id="262" r:id="rId7"/>
    <p:sldId id="263" r:id="rId8"/>
  </p:sldIdLst>
  <p:sldSz cx="9144000" cy="6858000" type="screen4x3"/>
  <p:notesSz cx="6784975" cy="9906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92" autoAdjust="0"/>
  </p:normalViewPr>
  <p:slideViewPr>
    <p:cSldViewPr>
      <p:cViewPr varScale="1">
        <p:scale>
          <a:sx n="87" d="100"/>
          <a:sy n="87" d="100"/>
        </p:scale>
        <p:origin x="-1458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Субвенции и иные межбюджетные трансферты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 9 месяцев 2017 г</c:v>
                </c:pt>
                <c:pt idx="1">
                  <c:v> 9 месяцев  2018 г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8.6999999999999993</c:v>
                </c:pt>
                <c:pt idx="1">
                  <c:v>3.3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Дотации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 9 месяцев 2017 г</c:v>
                </c:pt>
                <c:pt idx="1">
                  <c:v> 9 месяцев  2018 г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52.6</c:v>
                </c:pt>
                <c:pt idx="1">
                  <c:v>57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Неналоговые доходы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 9 месяцев 2017 г</c:v>
                </c:pt>
                <c:pt idx="1">
                  <c:v> 9 месяцев  2018 г</c:v>
                </c:pt>
              </c:strCache>
            </c:strRef>
          </c:cat>
          <c:val>
            <c:numRef>
              <c:f>Лист1!$D$2:$D$3</c:f>
              <c:numCache>
                <c:formatCode>General</c:formatCode>
                <c:ptCount val="2"/>
                <c:pt idx="0">
                  <c:v>5.6</c:v>
                </c:pt>
                <c:pt idx="1">
                  <c:v>4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Налоговые доходы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 9 месяцев 2017 г</c:v>
                </c:pt>
                <c:pt idx="1">
                  <c:v> 9 месяцев  2018 г</c:v>
                </c:pt>
              </c:strCache>
            </c:strRef>
          </c:cat>
          <c:val>
            <c:numRef>
              <c:f>Лист1!$E$2:$E$3</c:f>
              <c:numCache>
                <c:formatCode>General</c:formatCode>
                <c:ptCount val="2"/>
                <c:pt idx="0">
                  <c:v>33.1</c:v>
                </c:pt>
                <c:pt idx="1">
                  <c:v>35.700000000000003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232794112"/>
        <c:axId val="165390016"/>
        <c:axId val="0"/>
      </c:bar3DChart>
      <c:catAx>
        <c:axId val="232794112"/>
        <c:scaling>
          <c:orientation val="minMax"/>
        </c:scaling>
        <c:delete val="0"/>
        <c:axPos val="b"/>
        <c:majorTickMark val="out"/>
        <c:minorTickMark val="none"/>
        <c:tickLblPos val="nextTo"/>
        <c:crossAx val="165390016"/>
        <c:crossesAt val="0"/>
        <c:auto val="1"/>
        <c:lblAlgn val="ctr"/>
        <c:lblOffset val="100"/>
        <c:noMultiLvlLbl val="0"/>
      </c:catAx>
      <c:valAx>
        <c:axId val="165390016"/>
        <c:scaling>
          <c:orientation val="minMax"/>
        </c:scaling>
        <c:delete val="0"/>
        <c:axPos val="l"/>
        <c:majorGridlines/>
        <c:numFmt formatCode="General" sourceLinked="0"/>
        <c:majorTickMark val="out"/>
        <c:minorTickMark val="none"/>
        <c:tickLblPos val="nextTo"/>
        <c:crossAx val="232794112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1000" baseline="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Налоговые доходы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70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 9 месяцев 2017 г</c:v>
                </c:pt>
                <c:pt idx="1">
                  <c:v> 9 месяцев 2018 г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5032.2</c:v>
                </c:pt>
                <c:pt idx="1">
                  <c:v>5522.2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Неналоговые доходы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70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 9 месяцев 2017 г</c:v>
                </c:pt>
                <c:pt idx="1">
                  <c:v> 9 месяцев 2018 г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858.6</c:v>
                </c:pt>
                <c:pt idx="1">
                  <c:v>618.6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Дотации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513747054202671E-2"/>
                  <c:y val="5.612065321788976E-3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 smtClean="0"/>
                      <a:t>8004,8</a:t>
                    </a:r>
                    <a:endParaRPr lang="en-US" sz="1600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spPr/>
              <c:txPr>
                <a:bodyPr/>
                <a:lstStyle/>
                <a:p>
                  <a:pPr>
                    <a:defRPr sz="1600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 9 месяцев 2017 г</c:v>
                </c:pt>
                <c:pt idx="1">
                  <c:v> 9 месяцев 2018 г</c:v>
                </c:pt>
              </c:strCache>
            </c:strRef>
          </c:cat>
          <c:val>
            <c:numRef>
              <c:f>Лист1!$D$2:$D$3</c:f>
              <c:numCache>
                <c:formatCode>General</c:formatCode>
                <c:ptCount val="2"/>
                <c:pt idx="0">
                  <c:v>8004.8</c:v>
                </c:pt>
                <c:pt idx="1">
                  <c:v>8815.1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Субвенции и иные межбюджетные трансферты</c:v>
                </c:pt>
              </c:strCache>
            </c:strRef>
          </c:tx>
          <c:invertIfNegative val="0"/>
          <c:dLbls>
            <c:dLbl>
              <c:idx val="1"/>
              <c:layout>
                <c:manualLayout>
                  <c:x val="3.7706205813040065E-2"/>
                  <c:y val="3.08663592698393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70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 9 месяцев 2017 г</c:v>
                </c:pt>
                <c:pt idx="1">
                  <c:v> 9 месяцев 2018 г</c:v>
                </c:pt>
              </c:strCache>
            </c:strRef>
          </c:cat>
          <c:val>
            <c:numRef>
              <c:f>Лист1!$E$2:$E$3</c:f>
              <c:numCache>
                <c:formatCode>General</c:formatCode>
                <c:ptCount val="2"/>
                <c:pt idx="0">
                  <c:v>1310.8</c:v>
                </c:pt>
                <c:pt idx="1">
                  <c:v>507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26837760"/>
        <c:axId val="165392320"/>
        <c:axId val="0"/>
      </c:bar3DChart>
      <c:catAx>
        <c:axId val="126837760"/>
        <c:scaling>
          <c:orientation val="minMax"/>
        </c:scaling>
        <c:delete val="0"/>
        <c:axPos val="b"/>
        <c:majorTickMark val="out"/>
        <c:minorTickMark val="none"/>
        <c:tickLblPos val="nextTo"/>
        <c:crossAx val="165392320"/>
        <c:crosses val="autoZero"/>
        <c:auto val="1"/>
        <c:lblAlgn val="ctr"/>
        <c:lblOffset val="100"/>
        <c:noMultiLvlLbl val="0"/>
      </c:catAx>
      <c:valAx>
        <c:axId val="16539232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26837760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1000" baseline="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9 месяцев 2018</a:t>
            </a:r>
            <a:endParaRPr lang="ru-RU" dirty="0"/>
          </a:p>
        </c:rich>
      </c:tx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9 месяцев 2018</c:v>
                </c:pt>
              </c:strCache>
            </c:strRef>
          </c:tx>
          <c:explosion val="25"/>
          <c:dLbls>
            <c:dLbl>
              <c:idx val="4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Другие налоги от выручки от реализации товаров</a:t>
                    </a:r>
                    <a:r>
                      <a:rPr lang="ru-RU" baseline="0" dirty="0" smtClean="0"/>
                      <a:t> (работ, услуг)</a:t>
                    </a:r>
                    <a:r>
                      <a:rPr lang="ru-RU" dirty="0" smtClean="0"/>
                      <a:t>  7,1%</a:t>
                    </a:r>
                    <a:endParaRPr lang="ru-RU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</c:dLbl>
            <c:numFmt formatCode="0.0%" sourceLinked="0"/>
            <c:txPr>
              <a:bodyPr/>
              <a:lstStyle/>
              <a:p>
                <a:pPr>
                  <a:defRPr sz="700" b="1" i="0" baseline="0"/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eparator> </c:separator>
            <c:showLeaderLines val="1"/>
          </c:dLbls>
          <c:cat>
            <c:strRef>
              <c:f>Лист1!$A$2:$A$8</c:f>
              <c:strCache>
                <c:ptCount val="7"/>
                <c:pt idx="0">
                  <c:v>Подоходный налог</c:v>
                </c:pt>
                <c:pt idx="1">
                  <c:v>Налоги на собственность</c:v>
                </c:pt>
                <c:pt idx="2">
                  <c:v>НДС</c:v>
                </c:pt>
                <c:pt idx="3">
                  <c:v>Неналоговые доходы</c:v>
                </c:pt>
                <c:pt idx="4">
                  <c:v>Другие налоги от выручки от реализации товаров (работ, услуг)</c:v>
                </c:pt>
                <c:pt idx="5">
                  <c:v>Налог на прибыль</c:v>
                </c:pt>
                <c:pt idx="6">
                  <c:v>Прочие  налоговые доходы</c:v>
                </c:pt>
              </c:strCache>
            </c:strRef>
          </c:cat>
          <c:val>
            <c:numRef>
              <c:f>Лист1!$B$2:$B$8</c:f>
              <c:numCache>
                <c:formatCode>0.00%</c:formatCode>
                <c:ptCount val="7"/>
                <c:pt idx="0">
                  <c:v>0.41899999999999998</c:v>
                </c:pt>
                <c:pt idx="1">
                  <c:v>0.152</c:v>
                </c:pt>
                <c:pt idx="2">
                  <c:v>0.19800000000000001</c:v>
                </c:pt>
                <c:pt idx="3">
                  <c:v>0.10100000000000001</c:v>
                </c:pt>
                <c:pt idx="4">
                  <c:v>7.8E-2</c:v>
                </c:pt>
                <c:pt idx="5">
                  <c:v>4.4999999999999998E-2</c:v>
                </c:pt>
                <c:pt idx="6" formatCode="0.0%">
                  <c:v>7.0000000000000001E-3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9 месяцев 2017</a:t>
            </a:r>
            <a:endParaRPr lang="ru-RU" dirty="0"/>
          </a:p>
        </c:rich>
      </c:tx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704106280193237E-2"/>
          <c:y val="0.23241345029239768"/>
          <c:w val="0.80751207729468599"/>
          <c:h val="0.66937719298245613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9 месцев 2017</c:v>
                </c:pt>
              </c:strCache>
            </c:strRef>
          </c:tx>
          <c:explosion val="25"/>
          <c:dLbls>
            <c:dLbl>
              <c:idx val="1"/>
              <c:layout>
                <c:manualLayout>
                  <c:x val="-0.11555471014492753"/>
                  <c:y val="-0.2064929824561404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Налоги на собственность
</a:t>
                    </a:r>
                    <a:r>
                      <a:rPr lang="ru-RU" dirty="0" smtClean="0"/>
                      <a:t>13,3%</a:t>
                    </a:r>
                    <a:endParaRPr lang="ru-RU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Другие</a:t>
                    </a:r>
                    <a:r>
                      <a:rPr lang="ru-RU" baseline="0" dirty="0" smtClean="0"/>
                      <a:t> налоги от выручки от реализации товаров (работ, услуг)</a:t>
                    </a:r>
                    <a:r>
                      <a:rPr lang="ru-RU" dirty="0" smtClean="0"/>
                      <a:t> </a:t>
                    </a:r>
                    <a:r>
                      <a:rPr lang="ru-RU" dirty="0"/>
                      <a:t>
</a:t>
                    </a:r>
                    <a:r>
                      <a:rPr lang="ru-RU" dirty="0" smtClean="0"/>
                      <a:t>8,1%</a:t>
                    </a:r>
                    <a:endParaRPr lang="ru-RU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ru-RU" dirty="0"/>
                      <a:t>Налог на прибыль
</a:t>
                    </a:r>
                    <a:r>
                      <a:rPr lang="ru-RU" dirty="0" smtClean="0"/>
                      <a:t>3,1%</a:t>
                    </a:r>
                    <a:endParaRPr lang="ru-RU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</c:dLbl>
            <c:numFmt formatCode="0.0%" sourceLinked="0"/>
            <c:txPr>
              <a:bodyPr/>
              <a:lstStyle/>
              <a:p>
                <a:pPr>
                  <a:defRPr sz="700" b="1" i="0" baseline="0"/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eparator>
</c:separator>
            <c:showLeaderLines val="1"/>
          </c:dLbls>
          <c:cat>
            <c:strRef>
              <c:f>Лист1!$A$2:$A$8</c:f>
              <c:strCache>
                <c:ptCount val="7"/>
                <c:pt idx="0">
                  <c:v>Подоходный налог</c:v>
                </c:pt>
                <c:pt idx="1">
                  <c:v>Налоги на собственность</c:v>
                </c:pt>
                <c:pt idx="2">
                  <c:v>НДС</c:v>
                </c:pt>
                <c:pt idx="3">
                  <c:v>Неналоговые доходы</c:v>
                </c:pt>
                <c:pt idx="4">
                  <c:v>Другие налоги от выручки от реализации товаров (работ, услуг)</c:v>
                </c:pt>
                <c:pt idx="5">
                  <c:v>Налог на прибыль</c:v>
                </c:pt>
                <c:pt idx="6">
                  <c:v>Прочие  налоговые доходы</c:v>
                </c:pt>
              </c:strCache>
            </c:strRef>
          </c:cat>
          <c:val>
            <c:numRef>
              <c:f>Лист1!$B$2:$B$8</c:f>
              <c:numCache>
                <c:formatCode>0.00%</c:formatCode>
                <c:ptCount val="7"/>
                <c:pt idx="0">
                  <c:v>0.41799999999999998</c:v>
                </c:pt>
                <c:pt idx="1">
                  <c:v>0.13300000000000001</c:v>
                </c:pt>
                <c:pt idx="2">
                  <c:v>0.18</c:v>
                </c:pt>
                <c:pt idx="3" formatCode="0.0%">
                  <c:v>0.14599999999999999</c:v>
                </c:pt>
                <c:pt idx="4">
                  <c:v>8.1000000000000003E-2</c:v>
                </c:pt>
                <c:pt idx="5">
                  <c:v>3.1E-2</c:v>
                </c:pt>
                <c:pt idx="6">
                  <c:v>1.0999999999999999E-2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000" b="1">
                <a:latin typeface="Times New Roman" pitchFamily="18" charset="0"/>
                <a:cs typeface="Times New Roman" pitchFamily="18" charset="0"/>
              </a:defRPr>
            </a:pPr>
            <a:r>
              <a:rPr lang="ru-RU" sz="1000" b="1" dirty="0" err="1" smtClean="0">
                <a:latin typeface="Times New Roman" pitchFamily="18" charset="0"/>
                <a:cs typeface="Times New Roman" pitchFamily="18" charset="0"/>
              </a:rPr>
              <a:t>тыс.рублей</a:t>
            </a:r>
            <a:endParaRPr lang="ru-RU" sz="1000" b="1" dirty="0">
              <a:latin typeface="Times New Roman" pitchFamily="18" charset="0"/>
              <a:cs typeface="Times New Roman" pitchFamily="18" charset="0"/>
            </a:endParaRPr>
          </a:p>
        </c:rich>
      </c:tx>
      <c:layout>
        <c:manualLayout>
          <c:xMode val="edge"/>
          <c:yMode val="edge"/>
          <c:x val="6.4069942049449699E-2"/>
          <c:y val="6.1808930952116432E-2"/>
        </c:manualLayout>
      </c:layout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7879402288634597"/>
          <c:y val="1.3640891752768211E-2"/>
          <c:w val="0.70455472896173932"/>
          <c:h val="0.94522909978044822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30"/>
          <c:dLbls>
            <c:dLbl>
              <c:idx val="0"/>
              <c:layout>
                <c:manualLayout>
                  <c:x val="-9.3815309829306179E-2"/>
                  <c:y val="-7.88769094649912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.24262608641774847"/>
                  <c:y val="1.56200593096493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3.7914288349512527E-2"/>
                  <c:y val="-2.23546043170113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5.0585665212825814E-2"/>
                  <c:y val="-6.150894008086935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9.2787629331507974E-3"/>
                  <c:y val="-6.157547072001262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8.097733764348769E-2"/>
                  <c:y val="-6.436514029569825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0.14219493774196029"/>
                  <c:y val="-4.69493774196029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Лист1!$A$2:$A$8</c:f>
              <c:strCache>
                <c:ptCount val="7"/>
                <c:pt idx="0">
                  <c:v>Образование</c:v>
                </c:pt>
                <c:pt idx="1">
                  <c:v>Здравоохранение</c:v>
                </c:pt>
                <c:pt idx="2">
                  <c:v>Жилищно-коммунальные услуги и жилищное строительство</c:v>
                </c:pt>
                <c:pt idx="3">
                  <c:v>Социальная политика</c:v>
                </c:pt>
                <c:pt idx="4">
                  <c:v>Физическая культура, спорт, СМИ</c:v>
                </c:pt>
                <c:pt idx="5">
                  <c:v>Национальная экономика</c:v>
                </c:pt>
                <c:pt idx="6">
                  <c:v>Расходы по другим разделам</c:v>
                </c:pt>
              </c:strCache>
            </c:strRef>
          </c:cat>
          <c:val>
            <c:numRef>
              <c:f>Лист1!$B$2:$B$8</c:f>
              <c:numCache>
                <c:formatCode>0.0</c:formatCode>
                <c:ptCount val="7"/>
                <c:pt idx="0">
                  <c:v>4866.8999999999996</c:v>
                </c:pt>
                <c:pt idx="1">
                  <c:v>1950</c:v>
                </c:pt>
                <c:pt idx="2">
                  <c:v>904.4</c:v>
                </c:pt>
                <c:pt idx="3">
                  <c:v>643.79999999999995</c:v>
                </c:pt>
                <c:pt idx="4">
                  <c:v>657.9</c:v>
                </c:pt>
                <c:pt idx="5">
                  <c:v>348.2</c:v>
                </c:pt>
                <c:pt idx="6">
                  <c:v>1031.2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b"/>
      <c:layout>
        <c:manualLayout>
          <c:xMode val="edge"/>
          <c:yMode val="edge"/>
          <c:x val="2.995867335495218E-2"/>
          <c:y val="0.62156605616132488"/>
          <c:w val="0.96338588641666079"/>
          <c:h val="0.36968968952637143"/>
        </c:manualLayout>
      </c:layout>
      <c:overlay val="0"/>
      <c:txPr>
        <a:bodyPr/>
        <a:lstStyle/>
        <a:p>
          <a:pPr>
            <a:defRPr sz="1200" b="1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0746565686220542"/>
          <c:y val="2.4449193145206088E-2"/>
          <c:w val="0.86583278286451737"/>
          <c:h val="0.54279642039260756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Образование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за 9 месяцев 2017 год</c:v>
                </c:pt>
                <c:pt idx="1">
                  <c:v>за 9 месяцев 2018 год</c:v>
                </c:pt>
              </c:strCache>
            </c:strRef>
          </c:cat>
          <c:val>
            <c:numRef>
              <c:f>Лист1!$B$2:$B$3</c:f>
              <c:numCache>
                <c:formatCode>0.0%</c:formatCode>
                <c:ptCount val="2"/>
                <c:pt idx="0">
                  <c:v>0.40200000000000002</c:v>
                </c:pt>
                <c:pt idx="1">
                  <c:v>0.436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Здравоохранение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1846731132681332E-2"/>
                  <c:y val="-4.292824729374583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3.1556389413873037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за 9 месяцев 2017 год</c:v>
                </c:pt>
                <c:pt idx="1">
                  <c:v>за 9 месяцев 2018 год</c:v>
                </c:pt>
              </c:strCache>
            </c:strRef>
          </c:cat>
          <c:val>
            <c:numRef>
              <c:f>Лист1!$C$2:$C$3</c:f>
              <c:numCache>
                <c:formatCode>0.0%</c:formatCode>
                <c:ptCount val="2"/>
                <c:pt idx="0">
                  <c:v>0.17699999999999999</c:v>
                </c:pt>
                <c:pt idx="1">
                  <c:v>0.192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Жилищно-коммунальные услуги и жилищное строительство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2137072851489629E-2"/>
                  <c:y val="6.439237094061874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9419316562383406E-2"/>
                  <c:y val="2.79033607409347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за 9 месяцев 2017 год</c:v>
                </c:pt>
                <c:pt idx="1">
                  <c:v>за 9 месяцев 2018 год</c:v>
                </c:pt>
              </c:strCache>
            </c:strRef>
          </c:cat>
          <c:val>
            <c:numRef>
              <c:f>Лист1!$D$2:$D$3</c:f>
              <c:numCache>
                <c:formatCode>0.0%</c:formatCode>
                <c:ptCount val="2"/>
                <c:pt idx="0">
                  <c:v>0.13200000000000001</c:v>
                </c:pt>
                <c:pt idx="1">
                  <c:v>0.10100000000000001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Социальная политика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9419316562383406E-2"/>
                  <c:y val="2.79033607409347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4564487421787555E-2"/>
                  <c:y val="4.292824729374583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за 9 месяцев 2017 год</c:v>
                </c:pt>
                <c:pt idx="1">
                  <c:v>за 9 месяцев 2018 год</c:v>
                </c:pt>
              </c:strCache>
            </c:strRef>
          </c:cat>
          <c:val>
            <c:numRef>
              <c:f>Лист1!$E$2:$E$3</c:f>
              <c:numCache>
                <c:formatCode>0.0%</c:formatCode>
                <c:ptCount val="2"/>
                <c:pt idx="0">
                  <c:v>5.6000000000000001E-2</c:v>
                </c:pt>
                <c:pt idx="1">
                  <c:v>6.6000000000000003E-2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Физическая культура, спорт, СМИ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7.282243710893822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1846539997675798E-2"/>
                  <c:y val="3.86354225643712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за 9 месяцев 2017 год</c:v>
                </c:pt>
                <c:pt idx="1">
                  <c:v>за 9 месяцев 2018 год</c:v>
                </c:pt>
              </c:strCache>
            </c:strRef>
          </c:cat>
          <c:val>
            <c:numRef>
              <c:f>Лист1!$F$2:$F$3</c:f>
              <c:numCache>
                <c:formatCode>0.0%</c:formatCode>
                <c:ptCount val="2"/>
                <c:pt idx="0">
                  <c:v>5.2999999999999999E-2</c:v>
                </c:pt>
                <c:pt idx="1">
                  <c:v>6.3E-2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Национальная экономика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1846731132681332E-2"/>
                  <c:y val="2.146412364687291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9419316562383406E-2"/>
                  <c:y val="2.57569483762474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за 9 месяцев 2017 год</c:v>
                </c:pt>
                <c:pt idx="1">
                  <c:v>за 9 месяцев 2018 год</c:v>
                </c:pt>
              </c:strCache>
            </c:strRef>
          </c:cat>
          <c:val>
            <c:numRef>
              <c:f>Лист1!$G$2:$G$3</c:f>
              <c:numCache>
                <c:formatCode>0.0%</c:formatCode>
                <c:ptCount val="2"/>
                <c:pt idx="0">
                  <c:v>8.5999999999999993E-2</c:v>
                </c:pt>
                <c:pt idx="1">
                  <c:v>3.3000000000000002E-2</c:v>
                </c:pt>
              </c:numCache>
            </c:numRef>
          </c:val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Расходы по другим разделам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9128974843575111E-2"/>
                  <c:y val="2.36105360115602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4.6120876835660594E-2"/>
                  <c:y val="4.292824729374583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за 9 месяцев 2017 год</c:v>
                </c:pt>
                <c:pt idx="1">
                  <c:v>за 9 месяцев 2018 год</c:v>
                </c:pt>
              </c:strCache>
            </c:strRef>
          </c:cat>
          <c:val>
            <c:numRef>
              <c:f>Лист1!$H$2:$H$3</c:f>
              <c:numCache>
                <c:formatCode>0.0%</c:formatCode>
                <c:ptCount val="2"/>
                <c:pt idx="0">
                  <c:v>9.4E-2</c:v>
                </c:pt>
                <c:pt idx="1">
                  <c:v>0.109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28286720"/>
        <c:axId val="143880128"/>
        <c:axId val="0"/>
      </c:bar3DChart>
      <c:catAx>
        <c:axId val="128286720"/>
        <c:scaling>
          <c:orientation val="minMax"/>
        </c:scaling>
        <c:delete val="0"/>
        <c:axPos val="b"/>
        <c:numFmt formatCode="@" sourceLinked="0"/>
        <c:majorTickMark val="out"/>
        <c:minorTickMark val="none"/>
        <c:tickLblPos val="nextTo"/>
        <c:txPr>
          <a:bodyPr/>
          <a:lstStyle/>
          <a:p>
            <a:pPr>
              <a:defRPr sz="12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43880128"/>
        <c:crosses val="autoZero"/>
        <c:auto val="1"/>
        <c:lblAlgn val="ctr"/>
        <c:lblOffset val="100"/>
        <c:noMultiLvlLbl val="0"/>
      </c:catAx>
      <c:valAx>
        <c:axId val="143880128"/>
        <c:scaling>
          <c:orientation val="minMax"/>
          <c:max val="0.5"/>
        </c:scaling>
        <c:delete val="0"/>
        <c:axPos val="l"/>
        <c:majorGridlines/>
        <c:numFmt formatCode="0.0%" sourceLinked="1"/>
        <c:majorTickMark val="out"/>
        <c:minorTickMark val="none"/>
        <c:tickLblPos val="nextTo"/>
        <c:txPr>
          <a:bodyPr/>
          <a:lstStyle/>
          <a:p>
            <a:pPr>
              <a:defRPr sz="12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2828672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8.1669120840137735E-2"/>
          <c:y val="0.62356541064924753"/>
          <c:w val="0.83803334311944566"/>
          <c:h val="0.36468999552126552"/>
        </c:manualLayout>
      </c:layout>
      <c:overlay val="0"/>
      <c:txPr>
        <a:bodyPr/>
        <a:lstStyle/>
        <a:p>
          <a:pPr>
            <a:defRPr sz="1200" b="1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000" b="1">
                <a:latin typeface="Times New Roman" pitchFamily="18" charset="0"/>
                <a:cs typeface="Times New Roman" pitchFamily="18" charset="0"/>
              </a:defRPr>
            </a:pPr>
            <a:r>
              <a:rPr lang="ru-RU" sz="1000" b="1" dirty="0" err="1" smtClean="0">
                <a:latin typeface="Times New Roman" pitchFamily="18" charset="0"/>
                <a:cs typeface="Times New Roman" pitchFamily="18" charset="0"/>
              </a:rPr>
              <a:t>тыс.рублей</a:t>
            </a:r>
            <a:endParaRPr lang="ru-RU" sz="1000" b="1" dirty="0">
              <a:latin typeface="Times New Roman" pitchFamily="18" charset="0"/>
              <a:cs typeface="Times New Roman" pitchFamily="18" charset="0"/>
            </a:endParaRPr>
          </a:p>
        </c:rich>
      </c:tx>
      <c:layout>
        <c:manualLayout>
          <c:xMode val="edge"/>
          <c:yMode val="edge"/>
          <c:x val="7.0483330135035507E-2"/>
          <c:y val="2.9276813720099763E-2"/>
        </c:manualLayout>
      </c:layout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8167999698839707"/>
          <c:y val="2.8873834399629622E-2"/>
          <c:w val="0.61140692221937021"/>
          <c:h val="0.81007493444647438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17"/>
          <c:dLbls>
            <c:dLbl>
              <c:idx val="0"/>
              <c:layout>
                <c:manualLayout>
                  <c:x val="-3.9340440593836679E-2"/>
                  <c:y val="0.1232423391427860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4.6146387775095693E-2"/>
                  <c:y val="4.9838815146756744E-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0389607766262887E-2"/>
                  <c:y val="1.704579867171773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4.8027262351933346E-3"/>
                  <c:y val="-7.187533897409031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4.902485582410035E-2"/>
                  <c:y val="-1.811836829806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8.097733764348769E-2"/>
                  <c:y val="-6.436514029569825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8.7927506262744995E-2"/>
                  <c:y val="-3.11214379348889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Лист1!$A$2:$A$6</c:f>
              <c:strCache>
                <c:ptCount val="5"/>
                <c:pt idx="0">
                  <c:v>Оплата труда</c:v>
                </c:pt>
                <c:pt idx="1">
                  <c:v>Лекарственные средства, продукты питания, оплата коммунальных услуг, трансферты населению</c:v>
                </c:pt>
                <c:pt idx="2">
                  <c:v>Субсидии</c:v>
                </c:pt>
                <c:pt idx="3">
                  <c:v>Капитальные расходы</c:v>
                </c:pt>
                <c:pt idx="4">
                  <c:v>Иные расходы</c:v>
                </c:pt>
              </c:strCache>
            </c:strRef>
          </c:cat>
          <c:val>
            <c:numRef>
              <c:f>Лист1!$B$2:$B$6</c:f>
              <c:numCache>
                <c:formatCode>#,##0.0</c:formatCode>
                <c:ptCount val="5"/>
                <c:pt idx="0">
                  <c:v>10236.799999999999</c:v>
                </c:pt>
                <c:pt idx="1">
                  <c:v>2301.5</c:v>
                </c:pt>
                <c:pt idx="2">
                  <c:v>824.2</c:v>
                </c:pt>
                <c:pt idx="3">
                  <c:v>142.30000000000001</c:v>
                </c:pt>
                <c:pt idx="4">
                  <c:v>1642.6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b"/>
      <c:layout>
        <c:manualLayout>
          <c:xMode val="edge"/>
          <c:yMode val="edge"/>
          <c:x val="4.535974423411173E-2"/>
          <c:y val="0.63216405165443312"/>
          <c:w val="0.90838110899555236"/>
          <c:h val="0.36131733564484964"/>
        </c:manualLayout>
      </c:layout>
      <c:overlay val="0"/>
      <c:txPr>
        <a:bodyPr/>
        <a:lstStyle/>
        <a:p>
          <a:pPr>
            <a:defRPr sz="1200" b="1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1972478251864126"/>
          <c:y val="2.659557027810406E-2"/>
          <c:w val="0.86583278286451737"/>
          <c:h val="0.52777153383979647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Оплата труда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2844183668185608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7.7065102009113507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за 9 месяцев 2017 года</c:v>
                </c:pt>
                <c:pt idx="1">
                  <c:v>за 9 месяцев 2018 года</c:v>
                </c:pt>
              </c:strCache>
            </c:strRef>
          </c:cat>
          <c:val>
            <c:numRef>
              <c:f>Лист1!$B$2:$B$3</c:f>
              <c:numCache>
                <c:formatCode>0.0%</c:formatCode>
                <c:ptCount val="2"/>
                <c:pt idx="0">
                  <c:v>0.44500000000000001</c:v>
                </c:pt>
                <c:pt idx="1">
                  <c:v>0.67600000000000005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Лекарственные средства, продукты питания, оплата коммунальных услуг, трансферты населению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0275346934548468E-2"/>
                  <c:y val="2.146412364687291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0550693869096935E-2"/>
                  <c:y val="-2.146412364687291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за 9 месяцев 2017 года</c:v>
                </c:pt>
                <c:pt idx="1">
                  <c:v>за 9 месяцев 2018 года</c:v>
                </c:pt>
              </c:strCache>
            </c:strRef>
          </c:cat>
          <c:val>
            <c:numRef>
              <c:f>Лист1!$C$2:$C$3</c:f>
              <c:numCache>
                <c:formatCode>0.0%</c:formatCode>
                <c:ptCount val="2"/>
                <c:pt idx="0">
                  <c:v>0.15</c:v>
                </c:pt>
                <c:pt idx="1">
                  <c:v>0.152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Субсидии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3119530602734053E-2"/>
                  <c:y val="6.439237094061874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027514466393952E-2"/>
                  <c:y val="1.287847418812374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за 9 месяцев 2017 года</c:v>
                </c:pt>
                <c:pt idx="1">
                  <c:v>за 9 месяцев 2018 года</c:v>
                </c:pt>
              </c:strCache>
            </c:strRef>
          </c:cat>
          <c:val>
            <c:numRef>
              <c:f>Лист1!$D$2:$D$3</c:f>
              <c:numCache>
                <c:formatCode>0.0%</c:formatCode>
                <c:ptCount val="2"/>
                <c:pt idx="0">
                  <c:v>0.11</c:v>
                </c:pt>
                <c:pt idx="1">
                  <c:v>5.3999999999999999E-2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Капитальные расходы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3.5963714270919635E-2"/>
                  <c:y val="-6.439237094061874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3119328332125103E-2"/>
                  <c:y val="6.439237094061874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за 9 месяцев 2017 года</c:v>
                </c:pt>
                <c:pt idx="1">
                  <c:v>за 9 месяцев 2018 года</c:v>
                </c:pt>
              </c:strCache>
            </c:strRef>
          </c:cat>
          <c:val>
            <c:numRef>
              <c:f>Лист1!$E$2:$E$3</c:f>
              <c:numCache>
                <c:formatCode>0.0%</c:formatCode>
                <c:ptCount val="2"/>
                <c:pt idx="0">
                  <c:v>5.8999999999999997E-2</c:v>
                </c:pt>
                <c:pt idx="1">
                  <c:v>8.9999999999999993E-3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Иные расходы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4.6239061205468106E-2"/>
                  <c:y val="2.146412364687291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7981857135459817E-2"/>
                  <c:y val="-1.07320618234364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за 9 месяцев 2017 года</c:v>
                </c:pt>
                <c:pt idx="1">
                  <c:v>за 9 месяцев 2018 года</c:v>
                </c:pt>
              </c:strCache>
            </c:strRef>
          </c:cat>
          <c:val>
            <c:numRef>
              <c:f>Лист1!$F$2:$F$3</c:f>
              <c:numCache>
                <c:formatCode>0.0%</c:formatCode>
                <c:ptCount val="2"/>
                <c:pt idx="0">
                  <c:v>0.23599999999999999</c:v>
                </c:pt>
                <c:pt idx="1">
                  <c:v>0.109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26990336"/>
        <c:axId val="165384128"/>
        <c:axId val="0"/>
      </c:bar3DChart>
      <c:catAx>
        <c:axId val="126990336"/>
        <c:scaling>
          <c:orientation val="minMax"/>
        </c:scaling>
        <c:delete val="0"/>
        <c:axPos val="b"/>
        <c:numFmt formatCode="@" sourceLinked="0"/>
        <c:majorTickMark val="out"/>
        <c:minorTickMark val="none"/>
        <c:tickLblPos val="nextTo"/>
        <c:txPr>
          <a:bodyPr/>
          <a:lstStyle/>
          <a:p>
            <a:pPr>
              <a:defRPr sz="12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65384128"/>
        <c:crosses val="autoZero"/>
        <c:auto val="1"/>
        <c:lblAlgn val="ctr"/>
        <c:lblOffset val="100"/>
        <c:noMultiLvlLbl val="0"/>
      </c:catAx>
      <c:valAx>
        <c:axId val="165384128"/>
        <c:scaling>
          <c:orientation val="minMax"/>
          <c:max val="1"/>
        </c:scaling>
        <c:delete val="0"/>
        <c:axPos val="l"/>
        <c:majorGridlines/>
        <c:numFmt formatCode="0.0%" sourceLinked="1"/>
        <c:majorTickMark val="out"/>
        <c:minorTickMark val="none"/>
        <c:tickLblPos val="nextTo"/>
        <c:txPr>
          <a:bodyPr/>
          <a:lstStyle/>
          <a:p>
            <a:pPr>
              <a:defRPr sz="12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26990336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7.9689158618993367E-2"/>
          <c:y val="0.62356541064924753"/>
          <c:w val="0.82180161622307379"/>
          <c:h val="0.35206097839221884"/>
        </c:manualLayout>
      </c:layout>
      <c:overlay val="0"/>
      <c:txPr>
        <a:bodyPr/>
        <a:lstStyle/>
        <a:p>
          <a:pPr>
            <a:defRPr sz="1200" b="1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0846" cy="4950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2536" y="0"/>
            <a:ext cx="2940846" cy="4950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6670DF-1E3E-40E9-AC43-762337EA4832}" type="datetimeFigureOut">
              <a:rPr lang="ru-RU" smtClean="0"/>
              <a:t>22.10.2018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2950"/>
            <a:ext cx="4953000" cy="3714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8658" y="4705469"/>
            <a:ext cx="5427661" cy="445714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09356"/>
            <a:ext cx="2940846" cy="4950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2536" y="9409356"/>
            <a:ext cx="2940846" cy="4950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2C7824-C734-4090-833C-84EFC7785D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11014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2C7824-C734-4090-833C-84EFC7785DCB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92289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2C7824-C734-4090-833C-84EFC7785DCB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99950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97A58-8C0B-452B-BE42-2539E637C5CC}" type="datetimeFigureOut">
              <a:rPr lang="ru-RU" smtClean="0"/>
              <a:t>22.10.2018</a:t>
            </a:fld>
            <a:endParaRPr lang="ru-RU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F5511D2-61FA-4636-892B-ADD9264875AD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97A58-8C0B-452B-BE42-2539E637C5CC}" type="datetimeFigureOut">
              <a:rPr lang="ru-RU" smtClean="0"/>
              <a:t>22.10.2018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511D2-61FA-4636-892B-ADD9264875AD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97A58-8C0B-452B-BE42-2539E637C5CC}" type="datetimeFigureOut">
              <a:rPr lang="ru-RU" smtClean="0"/>
              <a:t>22.10.2018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511D2-61FA-4636-892B-ADD9264875AD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97A58-8C0B-452B-BE42-2539E637C5CC}" type="datetimeFigureOut">
              <a:rPr lang="ru-RU" smtClean="0"/>
              <a:t>22.10.2018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511D2-61FA-4636-892B-ADD9264875AD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97A58-8C0B-452B-BE42-2539E637C5CC}" type="datetimeFigureOut">
              <a:rPr lang="ru-RU" smtClean="0"/>
              <a:t>22.10.2018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511D2-61FA-4636-892B-ADD9264875AD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97A58-8C0B-452B-BE42-2539E637C5CC}" type="datetimeFigureOut">
              <a:rPr lang="ru-RU" smtClean="0"/>
              <a:t>22.10.2018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511D2-61FA-4636-892B-ADD9264875AD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97A58-8C0B-452B-BE42-2539E637C5CC}" type="datetimeFigureOut">
              <a:rPr lang="ru-RU" smtClean="0"/>
              <a:t>22.10.2018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511D2-61FA-4636-892B-ADD9264875AD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97A58-8C0B-452B-BE42-2539E637C5CC}" type="datetimeFigureOut">
              <a:rPr lang="ru-RU" smtClean="0"/>
              <a:t>22.10.2018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511D2-61FA-4636-892B-ADD9264875AD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97A58-8C0B-452B-BE42-2539E637C5CC}" type="datetimeFigureOut">
              <a:rPr lang="ru-RU" smtClean="0"/>
              <a:t>22.10.2018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511D2-61FA-4636-892B-ADD9264875AD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97A58-8C0B-452B-BE42-2539E637C5CC}" type="datetimeFigureOut">
              <a:rPr lang="ru-RU" smtClean="0"/>
              <a:t>22.10.2018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511D2-61FA-4636-892B-ADD9264875AD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97A58-8C0B-452B-BE42-2539E637C5CC}" type="datetimeFigureOut">
              <a:rPr lang="ru-RU" smtClean="0"/>
              <a:t>22.10.2018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511D2-61FA-4636-892B-ADD9264875AD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EE297A58-8C0B-452B-BE42-2539E637C5CC}" type="datetimeFigureOut">
              <a:rPr lang="ru-RU" smtClean="0"/>
              <a:t>22.10.2018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6F5511D2-61FA-4636-892B-ADD9264875AD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chart" Target="../charts/char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7" Type="http://schemas.openxmlformats.org/officeDocument/2006/relationships/image" Target="../media/image2.emf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6" Type="http://schemas.openxmlformats.org/officeDocument/2006/relationships/package" Target="../embeddings/Microsoft_Excel_Worksheet5.xlsx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187624" y="1052736"/>
            <a:ext cx="6768752" cy="378565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i="1" cap="none" spc="50" dirty="0" smtClean="0">
                <a:ln w="1143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БЮЛЛЕТЕНЬ</a:t>
            </a:r>
          </a:p>
          <a:p>
            <a:pPr algn="ctr"/>
            <a:r>
              <a:rPr lang="ru-RU" sz="4000" b="1" i="1" cap="none" spc="50" dirty="0" smtClean="0">
                <a:ln w="1143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ОБ ИСПОЛНЕНИИ БЮДЖЕТА </a:t>
            </a:r>
            <a:r>
              <a:rPr lang="ru-RU" sz="4000" b="1" i="1" spc="50" dirty="0" smtClean="0">
                <a:ln w="1143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КРУГЛЯНСКОГО РАЙОНА</a:t>
            </a:r>
            <a:endParaRPr lang="ru-RU" sz="4000" b="1" i="1" cap="none" spc="50" dirty="0" smtClean="0">
              <a:ln w="11430"/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4000" b="1" i="1" spc="50" dirty="0">
              <a:ln w="11430"/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4000" b="1" i="1" spc="50" dirty="0" smtClean="0">
                <a:ln w="1143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</a:t>
            </a:r>
            <a:r>
              <a:rPr lang="ru-RU" sz="4000" b="1" i="1" cap="none" spc="50" dirty="0" smtClean="0">
                <a:ln w="1143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1 октября</a:t>
            </a:r>
            <a:r>
              <a:rPr lang="en-US" sz="4000" b="1" i="1" cap="none" spc="50" dirty="0" smtClean="0">
                <a:ln w="1143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i="1" cap="none" spc="50" dirty="0" smtClean="0">
                <a:ln w="1143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201</a:t>
            </a:r>
            <a:r>
              <a:rPr lang="en-US" sz="4000" b="1" i="1" cap="none" spc="50" dirty="0" smtClean="0">
                <a:ln w="1143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8</a:t>
            </a:r>
            <a:r>
              <a:rPr lang="ru-RU" sz="4000" b="1" i="1" cap="none" spc="50" dirty="0" smtClean="0">
                <a:ln w="1143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ГОДА </a:t>
            </a:r>
            <a:endParaRPr lang="ru-RU" sz="4000" b="1" i="1" cap="none" spc="50" dirty="0">
              <a:ln w="11430"/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4386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18203330"/>
              </p:ext>
            </p:extLst>
          </p:nvPr>
        </p:nvGraphicFramePr>
        <p:xfrm>
          <a:off x="139691" y="1124742"/>
          <a:ext cx="8857233" cy="5318787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944027"/>
                <a:gridCol w="1234170"/>
                <a:gridCol w="1161571"/>
                <a:gridCol w="588485"/>
                <a:gridCol w="1081274"/>
                <a:gridCol w="1088973"/>
                <a:gridCol w="638065"/>
                <a:gridCol w="1176891"/>
                <a:gridCol w="943777"/>
              </a:tblGrid>
              <a:tr h="748491">
                <a:tc rowSpan="2"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ДОХОДЫ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РАСХОДЫ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ДЕФИЦИТ (-);</a:t>
                      </a:r>
                    </a:p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ПРОФИЦИТ (+)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691671">
                <a:tc vMerge="1">
                  <a:txBody>
                    <a:bodyPr/>
                    <a:lstStyle/>
                    <a:p>
                      <a:endParaRPr lang="ru-RU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Уточненный</a:t>
                      </a:r>
                      <a:r>
                        <a:rPr lang="ru-RU" sz="12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годовой план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Исполнено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Уточненный годовой план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Исполнено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Уточненный годовой план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Исполнено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75725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На 1 </a:t>
                      </a:r>
                      <a:r>
                        <a:rPr lang="en-US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октября 2014 года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17689,3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11947,6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67,5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17689,3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12260,8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69,3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-313,2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75725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На 1 октября 2015</a:t>
                      </a:r>
                      <a:r>
                        <a:rPr lang="ru-RU" sz="1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года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23988,2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17192,3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71,7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24088,2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17548,9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72,9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-100,0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-356,6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75725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На 1 октября 2016 года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22648,7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14180,0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62,6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21108,0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14421,7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68,3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1540,</a:t>
                      </a:r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-241,7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75725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На 1 октября 2017 года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21240,6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15206,4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71,6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20969,6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14993,1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71,5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271,0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-213,3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7572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На 1 октября 201</a:t>
                      </a:r>
                      <a:r>
                        <a:rPr lang="en-US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8 </a:t>
                      </a: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года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21843,5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15462,9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</a:t>
                      </a:r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21537,8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15147,4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70,3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305,7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ru-RU" sz="1600" b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315,5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843808" y="291562"/>
            <a:ext cx="381642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ИСПОЛНЕНИЕ БЮДЖЕТА</a:t>
            </a:r>
            <a:endParaRPr lang="ru-RU" sz="20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884368" y="720413"/>
            <a:ext cx="10801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тыс. рублей</a:t>
            </a: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6636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116632"/>
            <a:ext cx="83529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Структура </a:t>
            </a:r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оходов бюджета </a:t>
            </a:r>
            <a:r>
              <a:rPr lang="ru-RU" sz="2000" b="1" i="1" dirty="0" err="1" smtClean="0">
                <a:latin typeface="Times New Roman" pitchFamily="18" charset="0"/>
                <a:cs typeface="Times New Roman" pitchFamily="18" charset="0"/>
              </a:rPr>
              <a:t>Круглянского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 района  за 9 месяцев 201</a:t>
            </a:r>
            <a:r>
              <a:rPr lang="en-US" sz="2000" b="1" i="1" dirty="0" smtClean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 года </a:t>
            </a:r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 9 месяцев 201</a:t>
            </a:r>
            <a:r>
              <a:rPr lang="en-US" sz="2000" b="1" i="1" dirty="0" smtClean="0">
                <a:latin typeface="Times New Roman" pitchFamily="18" charset="0"/>
                <a:cs typeface="Times New Roman" pitchFamily="18" charset="0"/>
              </a:rPr>
              <a:t>8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 года</a:t>
            </a:r>
            <a:endParaRPr lang="ru-RU" sz="20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9552" y="899427"/>
            <a:ext cx="98038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00" b="1" dirty="0" smtClean="0">
                <a:latin typeface="Times New Roman" pitchFamily="18" charset="0"/>
                <a:cs typeface="Times New Roman" pitchFamily="18" charset="0"/>
              </a:rPr>
              <a:t>тыс. рублей</a:t>
            </a:r>
            <a:endParaRPr lang="ru-RU" sz="10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58931932"/>
              </p:ext>
            </p:extLst>
          </p:nvPr>
        </p:nvGraphicFramePr>
        <p:xfrm>
          <a:off x="4648200" y="1600200"/>
          <a:ext cx="403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2" name="Объект 11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564800108"/>
              </p:ext>
            </p:extLst>
          </p:nvPr>
        </p:nvGraphicFramePr>
        <p:xfrm>
          <a:off x="365125" y="1600200"/>
          <a:ext cx="4041775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7884368" y="899426"/>
            <a:ext cx="86409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процент</a:t>
            </a:r>
            <a:endParaRPr lang="ru-RU" sz="1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4372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Объект 12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515040105"/>
              </p:ext>
            </p:extLst>
          </p:nvPr>
        </p:nvGraphicFramePr>
        <p:xfrm>
          <a:off x="4643438" y="981074"/>
          <a:ext cx="4140000" cy="34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2" name="Объект 11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473229616"/>
              </p:ext>
            </p:extLst>
          </p:nvPr>
        </p:nvGraphicFramePr>
        <p:xfrm>
          <a:off x="395287" y="981074"/>
          <a:ext cx="4140000" cy="34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755576" y="116632"/>
            <a:ext cx="74888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Структура собственных доходов бюджета </a:t>
            </a:r>
            <a:r>
              <a:rPr lang="ru-RU" sz="2000" b="1" i="1" dirty="0" err="1" smtClean="0">
                <a:latin typeface="Times New Roman" pitchFamily="18" charset="0"/>
                <a:cs typeface="Times New Roman" pitchFamily="18" charset="0"/>
              </a:rPr>
              <a:t>Круглянского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 района за  9 месяцев 201</a:t>
            </a:r>
            <a:r>
              <a:rPr lang="en-US" sz="2000" b="1" i="1" dirty="0" smtClean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 года и  9 месяцев 201</a:t>
            </a:r>
            <a:r>
              <a:rPr lang="en-US" sz="2000" b="1" i="1" dirty="0" smtClean="0">
                <a:latin typeface="Times New Roman" pitchFamily="18" charset="0"/>
                <a:cs typeface="Times New Roman" pitchFamily="18" charset="0"/>
              </a:rPr>
              <a:t>8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 года</a:t>
            </a:r>
            <a:endParaRPr lang="ru-RU" sz="2000" b="1" i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4" name="Объект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2084678"/>
              </p:ext>
            </p:extLst>
          </p:nvPr>
        </p:nvGraphicFramePr>
        <p:xfrm>
          <a:off x="223838" y="4394200"/>
          <a:ext cx="8909050" cy="2239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99" name="Лист" r:id="rId6" imgW="7610651" imgH="1914610" progId="Excel.Sheet.12">
                  <p:embed/>
                </p:oleObj>
              </mc:Choice>
              <mc:Fallback>
                <p:oleObj name="Лист" r:id="rId6" imgW="7610651" imgH="191461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223838" y="4394200"/>
                        <a:ext cx="8909050" cy="22399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67083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116632"/>
            <a:ext cx="79928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Структура расходов бюджета </a:t>
            </a:r>
            <a:r>
              <a:rPr lang="ru-RU" sz="2000" b="1" i="1" dirty="0" err="1" smtClean="0">
                <a:latin typeface="Times New Roman" pitchFamily="18" charset="0"/>
                <a:cs typeface="Times New Roman" pitchFamily="18" charset="0"/>
              </a:rPr>
              <a:t>Круглянского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 района по функциональной классификации расходов бюджета</a:t>
            </a:r>
            <a:endParaRPr lang="ru-RU" sz="2000" b="1" i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2688688740"/>
              </p:ext>
            </p:extLst>
          </p:nvPr>
        </p:nvGraphicFramePr>
        <p:xfrm>
          <a:off x="179512" y="832542"/>
          <a:ext cx="3816424" cy="58839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1194410909"/>
              </p:ext>
            </p:extLst>
          </p:nvPr>
        </p:nvGraphicFramePr>
        <p:xfrm>
          <a:off x="3779912" y="824518"/>
          <a:ext cx="5231904" cy="59168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456171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116632"/>
            <a:ext cx="79928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Структура расходов бюджета </a:t>
            </a:r>
            <a:r>
              <a:rPr lang="ru-RU" sz="2000" b="1" i="1" dirty="0" err="1" smtClean="0">
                <a:latin typeface="Times New Roman" pitchFamily="18" charset="0"/>
                <a:cs typeface="Times New Roman" pitchFamily="18" charset="0"/>
              </a:rPr>
              <a:t>Круглянского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 района по экономической классификации расходов бюджета</a:t>
            </a:r>
            <a:endParaRPr lang="ru-RU" sz="2000" b="1" i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746598464"/>
              </p:ext>
            </p:extLst>
          </p:nvPr>
        </p:nvGraphicFramePr>
        <p:xfrm>
          <a:off x="107504" y="824518"/>
          <a:ext cx="4356484" cy="58448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2415324345"/>
              </p:ext>
            </p:extLst>
          </p:nvPr>
        </p:nvGraphicFramePr>
        <p:xfrm>
          <a:off x="4067944" y="824518"/>
          <a:ext cx="4943872" cy="59168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087001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188640"/>
            <a:ext cx="79928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Долговые обязательства органов местного управления и самоуправления по бюджету </a:t>
            </a:r>
            <a:r>
              <a:rPr lang="ru-RU" sz="2000" b="1" i="1" dirty="0" err="1" smtClean="0">
                <a:latin typeface="Times New Roman" pitchFamily="18" charset="0"/>
                <a:cs typeface="Times New Roman" pitchFamily="18" charset="0"/>
              </a:rPr>
              <a:t>Круглянского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 района</a:t>
            </a:r>
            <a:endParaRPr lang="ru-RU" sz="2000" b="1" i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83828039"/>
              </p:ext>
            </p:extLst>
          </p:nvPr>
        </p:nvGraphicFramePr>
        <p:xfrm>
          <a:off x="273864" y="1556792"/>
          <a:ext cx="8641208" cy="4892226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3146008"/>
                <a:gridCol w="1800200"/>
                <a:gridCol w="1800200"/>
                <a:gridCol w="1894800"/>
              </a:tblGrid>
              <a:tr h="657074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Долговые обязательства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На 1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октября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201</a:t>
                      </a:r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На 1 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октября 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201</a:t>
                      </a:r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На 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октября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201</a:t>
                      </a:r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927102">
                <a:tc>
                  <a:txBody>
                    <a:bodyPr/>
                    <a:lstStyle/>
                    <a:p>
                      <a:pPr algn="l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Ценные бумаги,</a:t>
                      </a:r>
                      <a:r>
                        <a:rPr lang="ru-RU" sz="16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размещенные местными исполнительными и распорядительными органами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283</a:t>
                      </a:r>
                      <a:r>
                        <a:rPr lang="en-US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,</a:t>
                      </a:r>
                      <a:r>
                        <a:rPr lang="en-US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742,5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412,5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927102">
                <a:tc>
                  <a:txBody>
                    <a:bodyPr/>
                    <a:lstStyle/>
                    <a:p>
                      <a:pPr algn="l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Гарантии местных исполнительных и распорядительных</a:t>
                      </a:r>
                      <a:r>
                        <a:rPr lang="ru-RU" sz="16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органов, предъявленные к исполнению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57074">
                <a:tc>
                  <a:txBody>
                    <a:bodyPr/>
                    <a:lstStyle/>
                    <a:p>
                      <a:pPr algn="l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Бюджетные кредиты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64,0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00,0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57074">
                <a:tc>
                  <a:txBody>
                    <a:bodyPr/>
                    <a:lstStyle/>
                    <a:p>
                      <a:pPr algn="l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Долг органов местного управления и самоуправления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2833,7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806,5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412,5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927102">
                <a:tc>
                  <a:txBody>
                    <a:bodyPr/>
                    <a:lstStyle/>
                    <a:p>
                      <a:pPr algn="l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Долг,</a:t>
                      </a:r>
                      <a:r>
                        <a:rPr lang="ru-RU" sz="16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гарантированный органами местного управления и самоуправления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6930,0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6442,8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310,4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7967815" y="1150399"/>
            <a:ext cx="96218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ru-RU" sz="1200" b="1" dirty="0" err="1" smtClean="0">
                <a:latin typeface="Times New Roman" pitchFamily="18" charset="0"/>
                <a:cs typeface="Times New Roman" pitchFamily="18" charset="0"/>
              </a:rPr>
              <a:t>тыс.рублей</a:t>
            </a: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342970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3556</TotalTime>
  <Words>358</Words>
  <Application>Microsoft Office PowerPoint</Application>
  <PresentationFormat>Экран (4:3)</PresentationFormat>
  <Paragraphs>142</Paragraphs>
  <Slides>7</Slides>
  <Notes>2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9" baseType="lpstr">
      <vt:lpstr>Исполнительная</vt:lpstr>
      <vt:lpstr>Лист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Финотдел Могилевского горисполкома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Соболькова Ирина</dc:creator>
  <cp:lastModifiedBy>Косачёва Олеся</cp:lastModifiedBy>
  <cp:revision>419</cp:revision>
  <cp:lastPrinted>2018-07-25T05:08:44Z</cp:lastPrinted>
  <dcterms:created xsi:type="dcterms:W3CDTF">2015-09-28T07:55:24Z</dcterms:created>
  <dcterms:modified xsi:type="dcterms:W3CDTF">2018-10-22T12:46:53Z</dcterms:modified>
</cp:coreProperties>
</file>