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7" r:id="rId3"/>
    <p:sldId id="265" r:id="rId4"/>
    <p:sldId id="266" r:id="rId5"/>
    <p:sldId id="259" r:id="rId6"/>
    <p:sldId id="262" r:id="rId7"/>
    <p:sldId id="263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86" d="100"/>
          <a:sy n="86" d="100"/>
        </p:scale>
        <p:origin x="7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88B-47C9-9406-A8FC7838BE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7.9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C-4073-8752-6BF2BDD4A6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54.4</c:v>
                </c:pt>
                <c:pt idx="1">
                  <c:v>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7C-4073-8752-6BF2BDD4A6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3.8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7C-4073-8752-6BF2BDD4A6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33.9</c:v>
                </c:pt>
                <c:pt idx="1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7C-4073-8752-6BF2BDD4A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9682560"/>
        <c:axId val="155876672"/>
        <c:axId val="0"/>
      </c:bar3DChart>
      <c:catAx>
        <c:axId val="23968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876672"/>
        <c:crossesAt val="0"/>
        <c:auto val="1"/>
        <c:lblAlgn val="ctr"/>
        <c:lblOffset val="100"/>
        <c:noMultiLvlLbl val="0"/>
      </c:catAx>
      <c:valAx>
        <c:axId val="155876672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9682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7495.1</c:v>
                </c:pt>
                <c:pt idx="1">
                  <c:v>7865.8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6-4CAA-A357-4AE8E5BE5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847.4</c:v>
                </c:pt>
                <c:pt idx="1">
                  <c:v>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16-4CAA-A357-4AE8E5BE5B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13747054202671E-2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12033,8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C16-4CAA-A357-4AE8E5BE5B53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C16-4CAA-A357-4AE8E5BE5B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12033.8</c:v>
                </c:pt>
                <c:pt idx="1">
                  <c:v>14021.6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16-4CAA-A357-4AE8E5BE5B5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7706205813040065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C16-4CAA-A357-4AE8E5BE5B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1761.6</c:v>
                </c:pt>
                <c:pt idx="1">
                  <c:v>1041.3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16-4CAA-A357-4AE8E5BE5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380544"/>
        <c:axId val="169650432"/>
        <c:axId val="0"/>
      </c:bar3DChart>
      <c:catAx>
        <c:axId val="19838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9650432"/>
        <c:crosses val="autoZero"/>
        <c:auto val="1"/>
        <c:lblAlgn val="ctr"/>
        <c:lblOffset val="100"/>
        <c:noMultiLvlLbl val="0"/>
      </c:catAx>
      <c:valAx>
        <c:axId val="16965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3805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2019</c:v>
                </c:pt>
              </c:strCache>
            </c:strRef>
          </c:tx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 </a:t>
                    </a:r>
                    <a:r>
                      <a:rPr lang="ru-RU" dirty="0" smtClean="0"/>
                      <a:t>11,1%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0B3-451F-ADA1-EDB1C3E07D7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Другие налоги от выручки от реализации товаров</a:t>
                    </a:r>
                    <a:r>
                      <a:rPr lang="ru-RU" baseline="0" dirty="0" smtClean="0"/>
                      <a:t> (работ, услуг 7,9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0B3-451F-ADA1-EDB1C3E07D7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Налог на прибыль</c:v>
                </c:pt>
                <c:pt idx="6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0.39100000000000001</c:v>
                </c:pt>
                <c:pt idx="1">
                  <c:v>0.111</c:v>
                </c:pt>
                <c:pt idx="2">
                  <c:v>0.19900000000000001</c:v>
                </c:pt>
                <c:pt idx="3">
                  <c:v>0.111</c:v>
                </c:pt>
                <c:pt idx="4">
                  <c:v>7.9000000000000001E-2</c:v>
                </c:pt>
                <c:pt idx="5">
                  <c:v>0.10100000000000001</c:v>
                </c:pt>
                <c:pt idx="6" formatCode="0.0%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B3-451F-ADA1-EDB1C3E07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 2018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4106280193237E-2"/>
          <c:y val="0.23241345029239768"/>
          <c:w val="0.80751207729468599"/>
          <c:h val="0.669377192982456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4009565217391304"/>
                  <c:y val="-0.202779532163742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
</a:t>
                    </a:r>
                    <a:r>
                      <a:rPr lang="ru-RU" dirty="0" smtClean="0"/>
                      <a:t>14,8%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C3D-B6F2-6C4AF9B6D82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Другие</a:t>
                    </a:r>
                    <a:r>
                      <a:rPr lang="ru-RU" baseline="0" dirty="0" smtClean="0"/>
                      <a:t> налоги от выручки от реализации товаров (работ, услуг)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7,7%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2F-4C3D-B6F2-6C4AF9B6D822}"/>
                </c:ext>
              </c:extLst>
            </c:dLbl>
            <c:dLbl>
              <c:idx val="5"/>
              <c:layout>
                <c:manualLayout>
                  <c:x val="-9.4227053140096613E-4"/>
                  <c:y val="-4.080847953216374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C3D-B6F2-6C4AF9B6D822}"/>
                </c:ext>
              </c:extLst>
            </c:dLbl>
            <c:dLbl>
              <c:idx val="6"/>
              <c:layout>
                <c:manualLayout>
                  <c:x val="0.16336280193236716"/>
                  <c:y val="-5.241228070175438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2F-4C3D-B6F2-6C4AF9B6D82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Налог на прибыль</c:v>
                </c:pt>
                <c:pt idx="6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0.41599999999999998</c:v>
                </c:pt>
                <c:pt idx="1">
                  <c:v>0.14799999999999999</c:v>
                </c:pt>
                <c:pt idx="2">
                  <c:v>0.19900000000000001</c:v>
                </c:pt>
                <c:pt idx="3" formatCode="0.0%">
                  <c:v>0.10199999999999999</c:v>
                </c:pt>
                <c:pt idx="4">
                  <c:v>7.6999999999999999E-2</c:v>
                </c:pt>
                <c:pt idx="5">
                  <c:v>0.05</c:v>
                </c:pt>
                <c:pt idx="6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2F-4C3D-B6F2-6C4AF9B6D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4069942049449699E-2"/>
          <c:y val="6.180893095211643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79402288634597"/>
          <c:y val="1.3640891752768211E-2"/>
          <c:w val="0.70455472896173932"/>
          <c:h val="0.945229099780448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-9.3815309829306179E-2"/>
                  <c:y val="-7.8876909464991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11-45F0-B2DB-EBCE8F159C0A}"/>
                </c:ext>
              </c:extLst>
            </c:dLbl>
            <c:dLbl>
              <c:idx val="1"/>
              <c:layout>
                <c:manualLayout>
                  <c:x val="0.24262608641774847"/>
                  <c:y val="1.562005930964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11-45F0-B2DB-EBCE8F159C0A}"/>
                </c:ext>
              </c:extLst>
            </c:dLbl>
            <c:dLbl>
              <c:idx val="2"/>
              <c:layout>
                <c:manualLayout>
                  <c:x val="-3.7914288349512527E-2"/>
                  <c:y val="-2.235460431701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311-45F0-B2DB-EBCE8F159C0A}"/>
                </c:ext>
              </c:extLst>
            </c:dLbl>
            <c:dLbl>
              <c:idx val="3"/>
              <c:layout>
                <c:manualLayout>
                  <c:x val="-5.0585665212825814E-2"/>
                  <c:y val="-6.1508940080869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311-45F0-B2DB-EBCE8F159C0A}"/>
                </c:ext>
              </c:extLst>
            </c:dLbl>
            <c:dLbl>
              <c:idx val="4"/>
              <c:layout>
                <c:manualLayout>
                  <c:x val="-9.2787629331507974E-3"/>
                  <c:y val="-6.157547072001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311-45F0-B2DB-EBCE8F159C0A}"/>
                </c:ext>
              </c:extLst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311-45F0-B2DB-EBCE8F159C0A}"/>
                </c:ext>
              </c:extLst>
            </c:dLbl>
            <c:dLbl>
              <c:idx val="6"/>
              <c:layout>
                <c:manualLayout>
                  <c:x val="0.14219493774196029"/>
                  <c:y val="-4.694937741960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311-45F0-B2DB-EBCE8F159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политика</c:v>
                </c:pt>
                <c:pt idx="4">
                  <c:v>Физическая культура, спорт, СМИ</c:v>
                </c:pt>
                <c:pt idx="5">
                  <c:v>Национальная экономика</c:v>
                </c:pt>
                <c:pt idx="6">
                  <c:v>Расходы по другим разделам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10305.799999999999</c:v>
                </c:pt>
                <c:pt idx="1">
                  <c:v>4664.7</c:v>
                </c:pt>
                <c:pt idx="2">
                  <c:v>2527.6</c:v>
                </c:pt>
                <c:pt idx="3">
                  <c:v>1340</c:v>
                </c:pt>
                <c:pt idx="4">
                  <c:v>1498.2</c:v>
                </c:pt>
                <c:pt idx="5">
                  <c:v>913.2</c:v>
                </c:pt>
                <c:pt idx="6">
                  <c:v>1651.5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11-45F0-B2DB-EBCE8F159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995867335495218E-2"/>
          <c:y val="0.62156605616132488"/>
          <c:w val="0.96338588641666079"/>
          <c:h val="0.36968968952637143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46565686220542"/>
          <c:y val="2.4449193145206088E-2"/>
          <c:w val="0.86583278286451737"/>
          <c:h val="0.542796420392607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0.42099999999999999</c:v>
                </c:pt>
                <c:pt idx="1">
                  <c:v>0.437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A-47E7-9A26-99AE289112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-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7A-47E7-9A26-99AE2891127C}"/>
                </c:ext>
              </c:extLst>
            </c:dLbl>
            <c:dLbl>
              <c:idx val="1"/>
              <c:layout>
                <c:manualLayout>
                  <c:x val="3.15563894138730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0.188</c:v>
                </c:pt>
                <c:pt idx="1">
                  <c:v>0.19800000000000001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7A-47E7-9A26-99AE289112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37072851489629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37A-47E7-9A26-99AE2891127C}"/>
                </c:ext>
              </c:extLst>
            </c:dLbl>
            <c:dLbl>
              <c:idx val="1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0.13300000000000001</c:v>
                </c:pt>
                <c:pt idx="1">
                  <c:v>0.107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7A-47E7-9A26-99AE289112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37A-47E7-9A26-99AE2891127C}"/>
                </c:ext>
              </c:extLst>
            </c:dLbl>
            <c:dLbl>
              <c:idx val="1"/>
              <c:layout>
                <c:manualLayout>
                  <c:x val="1.4564487421787555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5.8999999999999997E-2</c:v>
                </c:pt>
                <c:pt idx="1">
                  <c:v>5.7000000000000002E-2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7A-47E7-9A26-99AE2891127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культура, спорт, СМИ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822437108938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37A-47E7-9A26-99AE2891127C}"/>
                </c:ext>
              </c:extLst>
            </c:dLbl>
            <c:dLbl>
              <c:idx val="1"/>
              <c:layout>
                <c:manualLayout>
                  <c:x val="2.1846539997675798E-2"/>
                  <c:y val="3.8635422564371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6.3E-2</c:v>
                </c:pt>
                <c:pt idx="1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37A-47E7-9A26-99AE2891127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2.146412364687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37A-47E7-9A26-99AE2891127C}"/>
                </c:ext>
              </c:extLst>
            </c:dLbl>
            <c:dLbl>
              <c:idx val="1"/>
              <c:layout>
                <c:manualLayout>
                  <c:x val="1.9419316562383406E-2"/>
                  <c:y val="2.575694837624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Лист1!$G$2:$G$3</c:f>
              <c:numCache>
                <c:formatCode>0.0%</c:formatCode>
                <c:ptCount val="2"/>
                <c:pt idx="0">
                  <c:v>3.9E-2</c:v>
                </c:pt>
                <c:pt idx="1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37A-47E7-9A26-99AE2891127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Расходы по другим разделам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128974843575111E-2"/>
                  <c:y val="2.3610536011560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37A-47E7-9A26-99AE2891127C}"/>
                </c:ext>
              </c:extLst>
            </c:dLbl>
            <c:dLbl>
              <c:idx val="1"/>
              <c:layout>
                <c:manualLayout>
                  <c:x val="4.6120876835660594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Лист1!$H$2:$H$3</c:f>
              <c:numCache>
                <c:formatCode>0.0%</c:formatCode>
                <c:ptCount val="2"/>
                <c:pt idx="0">
                  <c:v>9.7000000000000003E-2</c:v>
                </c:pt>
                <c:pt idx="1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37A-47E7-9A26-99AE28911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638528"/>
        <c:axId val="238184128"/>
        <c:axId val="0"/>
      </c:bar3DChart>
      <c:catAx>
        <c:axId val="5563852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8184128"/>
        <c:crosses val="autoZero"/>
        <c:auto val="1"/>
        <c:lblAlgn val="ctr"/>
        <c:lblOffset val="100"/>
        <c:noMultiLvlLbl val="0"/>
      </c:catAx>
      <c:valAx>
        <c:axId val="238184128"/>
        <c:scaling>
          <c:orientation val="minMax"/>
          <c:max val="0.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638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669120840137735E-2"/>
          <c:y val="0.62356541064924753"/>
          <c:w val="0.83803334311944566"/>
          <c:h val="0.36468999552126552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7.0483330135035507E-2"/>
          <c:y val="2.927681372009976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67999698839707"/>
          <c:y val="2.8873834399629622E-2"/>
          <c:w val="0.61140692221937021"/>
          <c:h val="0.810074934446474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Lbls>
            <c:dLbl>
              <c:idx val="0"/>
              <c:layout>
                <c:manualLayout>
                  <c:x val="-3.9340440593836679E-2"/>
                  <c:y val="0.12324233914278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7C-4630-A6B6-7C6ACF78906A}"/>
                </c:ext>
              </c:extLst>
            </c:dLbl>
            <c:dLbl>
              <c:idx val="1"/>
              <c:layout>
                <c:manualLayout>
                  <c:x val="-4.6146387775095693E-2"/>
                  <c:y val="4.98388151467567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A7C-4630-A6B6-7C6ACF78906A}"/>
                </c:ext>
              </c:extLst>
            </c:dLbl>
            <c:dLbl>
              <c:idx val="2"/>
              <c:layout>
                <c:manualLayout>
                  <c:x val="2.0389607766262887E-2"/>
                  <c:y val="1.704579867171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A7C-4630-A6B6-7C6ACF78906A}"/>
                </c:ext>
              </c:extLst>
            </c:dLbl>
            <c:dLbl>
              <c:idx val="3"/>
              <c:layout>
                <c:manualLayout>
                  <c:x val="4.8027262351933346E-3"/>
                  <c:y val="-7.1875338974090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A7C-4630-A6B6-7C6ACF78906A}"/>
                </c:ext>
              </c:extLst>
            </c:dLbl>
            <c:dLbl>
              <c:idx val="4"/>
              <c:layout>
                <c:manualLayout>
                  <c:x val="4.902485582410035E-2"/>
                  <c:y val="-1.8118368298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A7C-4630-A6B6-7C6ACF78906A}"/>
                </c:ext>
              </c:extLst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7C-4630-A6B6-7C6ACF78906A}"/>
                </c:ext>
              </c:extLst>
            </c:dLbl>
            <c:dLbl>
              <c:idx val="6"/>
              <c:layout>
                <c:manualLayout>
                  <c:x val="8.7927506262744995E-2"/>
                  <c:y val="-3.11214379348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7C-4630-A6B6-7C6ACF7890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Оплата труда</c:v>
                </c:pt>
                <c:pt idx="1">
                  <c:v>Лекарственные средства, продукты питания, оплата коммунальных услуг, трансферты населению</c:v>
                </c:pt>
                <c:pt idx="2">
                  <c:v>Субсидии</c:v>
                </c:pt>
                <c:pt idx="3">
                  <c:v>Капитальные расходы</c:v>
                </c:pt>
                <c:pt idx="4">
                  <c:v>Иные расходы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15607.5</c:v>
                </c:pt>
                <c:pt idx="1">
                  <c:v>3481.1</c:v>
                </c:pt>
                <c:pt idx="2">
                  <c:v>1310.5</c:v>
                </c:pt>
                <c:pt idx="3">
                  <c:v>1104.0999999999999</c:v>
                </c:pt>
                <c:pt idx="4">
                  <c:v>2056.6999999999998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7C-4630-A6B6-7C6ACF789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535974423411173E-2"/>
          <c:y val="0.63216405165443312"/>
          <c:w val="0.90838110899555236"/>
          <c:h val="0.3613173356448496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72478251864126"/>
          <c:y val="2.659557027810406E-2"/>
          <c:w val="0.86583278286451737"/>
          <c:h val="0.52777153383979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Оплата труда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44183668185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0C-4E33-AFEB-8491CEB9067D}"/>
                </c:ext>
              </c:extLst>
            </c:dLbl>
            <c:dLbl>
              <c:idx val="1"/>
              <c:layout>
                <c:manualLayout>
                  <c:x val="7.70651020091135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0.63500000000000001</c:v>
                </c:pt>
                <c:pt idx="1">
                  <c:v>0.66300000000000003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0C-4E33-AFEB-8491CEB906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Лекарственные средства, продукты питания, оплата коммунальных услуг, трансферты населению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75346934548468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0C-4E33-AFEB-8491CEB9067D}"/>
                </c:ext>
              </c:extLst>
            </c:dLbl>
            <c:dLbl>
              <c:idx val="1"/>
              <c:layout>
                <c:manualLayout>
                  <c:x val="2.0550693869096935E-2"/>
                  <c:y val="-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0.153</c:v>
                </c:pt>
                <c:pt idx="1">
                  <c:v>0.14699999999999999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0C-4E33-AFEB-8491CEB906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1953060273405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C0C-4E33-AFEB-8491CEB9067D}"/>
                </c:ext>
              </c:extLst>
            </c:dLbl>
            <c:dLbl>
              <c:idx val="1"/>
              <c:layout>
                <c:manualLayout>
                  <c:x val="1.027514466393952E-2"/>
                  <c:y val="1.287847418812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9.1999999999999998E-2</c:v>
                </c:pt>
                <c:pt idx="1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0C-4E33-AFEB-8491CEB906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963714270919635E-2"/>
                  <c:y val="-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C0C-4E33-AFEB-8491CEB9067D}"/>
                </c:ext>
              </c:extLst>
            </c:dLbl>
            <c:dLbl>
              <c:idx val="1"/>
              <c:layout>
                <c:manualLayout>
                  <c:x val="2.311932833212510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4.1000000000000002E-2</c:v>
                </c:pt>
                <c:pt idx="1">
                  <c:v>4.7E-2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C0C-4E33-AFEB-8491CEB9067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39061205468106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C0C-4E33-AFEB-8491CEB9067D}"/>
                </c:ext>
              </c:extLst>
            </c:dLbl>
            <c:dLbl>
              <c:idx val="1"/>
              <c:layout>
                <c:manualLayout>
                  <c:x val="1.7981857135459817E-2"/>
                  <c:y val="-1.073206182343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2018 год</c:v>
                </c:pt>
                <c:pt idx="1">
                  <c:v>за 2019 год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7.9000000000000001E-2</c:v>
                </c:pt>
                <c:pt idx="1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C0C-4E33-AFEB-8491CEB90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886464"/>
        <c:axId val="238187584"/>
        <c:axId val="0"/>
      </c:bar3DChart>
      <c:catAx>
        <c:axId val="133886464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8187584"/>
        <c:crosses val="autoZero"/>
        <c:auto val="1"/>
        <c:lblAlgn val="ctr"/>
        <c:lblOffset val="100"/>
        <c:noMultiLvlLbl val="0"/>
      </c:catAx>
      <c:valAx>
        <c:axId val="23818758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886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689158618993367E-2"/>
          <c:y val="0.62356541064924753"/>
          <c:w val="0.82180161622307379"/>
          <c:h val="0.3520609783922188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2536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0DF-1E3E-40E9-AC43-762337EA4832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658" y="4705469"/>
            <a:ext cx="5427661" cy="445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2536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C7824-C734-4090-833C-84EFC7785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10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22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9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297A58-8C0B-452B-BE42-2539E637C5CC}" type="datetimeFigureOut">
              <a:rPr lang="ru-RU" smtClean="0"/>
              <a:t>11.02.2020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052736"/>
            <a:ext cx="676875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БЮЛЛЕТЕНЬ</a:t>
            </a:r>
          </a:p>
          <a:p>
            <a:pPr algn="ctr"/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  <a:r>
              <a:rPr lang="ru-RU" sz="40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КРУГЛЯНСКОГО РАЙОНА</a:t>
            </a:r>
            <a:endParaRPr lang="ru-RU" sz="4000" b="1" i="1" cap="none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i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января</a:t>
            </a:r>
            <a:r>
              <a:rPr lang="en-US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ГОДА </a:t>
            </a:r>
          </a:p>
          <a:p>
            <a:pPr algn="ctr"/>
            <a:endParaRPr lang="ru-RU" sz="4000" b="1" i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851662"/>
              </p:ext>
            </p:extLst>
          </p:nvPr>
        </p:nvGraphicFramePr>
        <p:xfrm>
          <a:off x="139691" y="1124742"/>
          <a:ext cx="8857233" cy="53187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44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68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37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48491">
                <a:tc rowSpan="2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(-);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671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января 2016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23691,7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23566,2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23791,7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23578,0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-11,8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января 2017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21146,3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21162,9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19681,1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19644,4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1465,2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1518,5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января 2018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21614,7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21680,8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21314,2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21061,6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619,2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января 2019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22160,4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22138,6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22158,8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22089,9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января 2020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23894,1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23909,7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23707,3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23559,9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186,8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349,8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291562"/>
            <a:ext cx="3816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4368" y="72041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 за 2018 год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2019 год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899427"/>
            <a:ext cx="980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59788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49695090"/>
              </p:ext>
            </p:extLst>
          </p:nvPr>
        </p:nvGraphicFramePr>
        <p:xfrm>
          <a:off x="365125" y="1600200"/>
          <a:ext cx="40417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84368" y="89942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4596852"/>
              </p:ext>
            </p:extLst>
          </p:nvPr>
        </p:nvGraphicFramePr>
        <p:xfrm>
          <a:off x="4643438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3787645"/>
              </p:ext>
            </p:extLst>
          </p:nvPr>
        </p:nvGraphicFramePr>
        <p:xfrm>
          <a:off x="395287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11663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за  2018 год и  2019 год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282768"/>
              </p:ext>
            </p:extLst>
          </p:nvPr>
        </p:nvGraphicFramePr>
        <p:xfrm>
          <a:off x="220663" y="4292600"/>
          <a:ext cx="9623425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" name="Лист" r:id="rId6" imgW="8219995" imgH="1533454" progId="Excel.Sheet.12">
                  <p:embed/>
                </p:oleObj>
              </mc:Choice>
              <mc:Fallback>
                <p:oleObj name="Лист" r:id="rId6" imgW="8219995" imgH="15334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0663" y="4292600"/>
                        <a:ext cx="9623425" cy="179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0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расходов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99768592"/>
              </p:ext>
            </p:extLst>
          </p:nvPr>
        </p:nvGraphicFramePr>
        <p:xfrm>
          <a:off x="179512" y="832542"/>
          <a:ext cx="3816424" cy="588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11826865"/>
              </p:ext>
            </p:extLst>
          </p:nvPr>
        </p:nvGraphicFramePr>
        <p:xfrm>
          <a:off x="3779912" y="824518"/>
          <a:ext cx="5231904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17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по экономической классификации расходов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68731255"/>
              </p:ext>
            </p:extLst>
          </p:nvPr>
        </p:nvGraphicFramePr>
        <p:xfrm>
          <a:off x="107504" y="824518"/>
          <a:ext cx="4356484" cy="584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94323975"/>
              </p:ext>
            </p:extLst>
          </p:nvPr>
        </p:nvGraphicFramePr>
        <p:xfrm>
          <a:off x="4067944" y="824518"/>
          <a:ext cx="4943872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70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Долговые обязательства органов местного управления и самоуправления по бюджету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48174"/>
              </p:ext>
            </p:extLst>
          </p:nvPr>
        </p:nvGraphicFramePr>
        <p:xfrm>
          <a:off x="273864" y="1556792"/>
          <a:ext cx="8641208" cy="489222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4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70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Долговые обязательства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2017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2018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Ценные бумаги,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размещенные местными исполнительными и распорядительными органами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Гарантии местных исполнительных и распорядительных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органов, предъявленные к исполнению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0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0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 органов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гарантированный органами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6160,4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5284,5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5134,5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67815" y="1150399"/>
            <a:ext cx="962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2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4068</TotalTime>
  <Words>304</Words>
  <Application>Microsoft Office PowerPoint</Application>
  <PresentationFormat>Экран (4:3)</PresentationFormat>
  <Paragraphs>146</Paragraphs>
  <Slides>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Финотдел Могилевского горисполкома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Соболькова Ирина</dc:creator>
  <cp:lastModifiedBy>Полонникова Юлия Ивановна</cp:lastModifiedBy>
  <cp:revision>532</cp:revision>
  <cp:lastPrinted>2018-07-25T05:08:44Z</cp:lastPrinted>
  <dcterms:created xsi:type="dcterms:W3CDTF">2015-09-28T07:55:24Z</dcterms:created>
  <dcterms:modified xsi:type="dcterms:W3CDTF">2020-02-11T13:23:21Z</dcterms:modified>
</cp:coreProperties>
</file>